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92" r:id="rId6"/>
    <p:sldId id="276" r:id="rId7"/>
    <p:sldId id="274" r:id="rId8"/>
    <p:sldId id="264" r:id="rId9"/>
    <p:sldId id="267" r:id="rId10"/>
    <p:sldId id="268" r:id="rId11"/>
    <p:sldId id="265" r:id="rId12"/>
    <p:sldId id="304" r:id="rId13"/>
    <p:sldId id="305" r:id="rId14"/>
    <p:sldId id="306" r:id="rId15"/>
    <p:sldId id="307" r:id="rId16"/>
    <p:sldId id="308" r:id="rId17"/>
    <p:sldId id="309" r:id="rId18"/>
    <p:sldId id="310" r:id="rId19"/>
    <p:sldId id="260" r:id="rId20"/>
    <p:sldId id="279" r:id="rId21"/>
    <p:sldId id="297" r:id="rId22"/>
    <p:sldId id="286" r:id="rId23"/>
    <p:sldId id="277" r:id="rId24"/>
    <p:sldId id="291" r:id="rId25"/>
    <p:sldId id="294" r:id="rId26"/>
    <p:sldId id="272" r:id="rId27"/>
    <p:sldId id="287" r:id="rId28"/>
    <p:sldId id="295" r:id="rId29"/>
    <p:sldId id="303" r:id="rId30"/>
    <p:sldId id="288" r:id="rId31"/>
    <p:sldId id="284" r:id="rId32"/>
    <p:sldId id="269" r:id="rId33"/>
    <p:sldId id="262" r:id="rId34"/>
    <p:sldId id="29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0A6"/>
    <a:srgbClr val="5B9BD5"/>
    <a:srgbClr val="33CCFF"/>
    <a:srgbClr val="106291"/>
    <a:srgbClr val="60155A"/>
    <a:srgbClr val="997081"/>
    <a:srgbClr val="F37459"/>
    <a:srgbClr val="03779F"/>
    <a:srgbClr val="E7E6E6"/>
    <a:srgbClr val="F8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89889"/>
  </p:normalViewPr>
  <p:slideViewPr>
    <p:cSldViewPr snapToGrid="0">
      <p:cViewPr>
        <p:scale>
          <a:sx n="89" d="100"/>
          <a:sy n="89" d="100"/>
        </p:scale>
        <p:origin x="14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1"/>
  <c:style val="2"/>
  <c:chart>
    <c:autoTitleDeleted val="1"/>
    <c:plotArea>
      <c:layout>
        <c:manualLayout>
          <c:layoutTarget val="inner"/>
          <c:xMode val="edge"/>
          <c:yMode val="edge"/>
          <c:x val="0.23163282796685"/>
          <c:y val="0.0911919181896871"/>
          <c:w val="0.563945286721917"/>
          <c:h val="0.859067035525029"/>
        </c:manualLayout>
      </c:layout>
      <c:pieChart>
        <c:varyColors val="1"/>
        <c:ser>
          <c:idx val="0"/>
          <c:order val="0"/>
          <c:tx>
            <c:strRef>
              <c:f>Sheet1!$B$1</c:f>
              <c:strCache>
                <c:ptCount val="1"/>
                <c:pt idx="0">
                  <c:v>销售额</c:v>
                </c:pt>
              </c:strCache>
            </c:strRef>
          </c:tx>
          <c:explosion val="10"/>
          <c:dPt>
            <c:idx val="0"/>
            <c:bubble3D val="0"/>
            <c:spPr>
              <a:solidFill>
                <a:srgbClr val="6CAC00"/>
              </a:solidFill>
            </c:spPr>
          </c:dPt>
          <c:dPt>
            <c:idx val="1"/>
            <c:bubble3D val="0"/>
            <c:spPr>
              <a:solidFill>
                <a:srgbClr val="352F2F"/>
              </a:solidFill>
            </c:spPr>
          </c:dPt>
          <c:dPt>
            <c:idx val="2"/>
            <c:bubble3D val="0"/>
            <c:spPr>
              <a:solidFill>
                <a:schemeClr val="bg1">
                  <a:lumMod val="75000"/>
                </a:schemeClr>
              </a:solidFill>
            </c:spPr>
          </c:dPt>
          <c:dPt>
            <c:idx val="3"/>
            <c:bubble3D val="0"/>
            <c:spPr>
              <a:solidFill>
                <a:srgbClr val="39A3CD"/>
              </a:solidFill>
            </c:spPr>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showLeaderLines val="1"/>
        </c:dLbls>
        <c:firstSliceAng val="0"/>
      </c:pieChart>
    </c:plotArea>
    <c:plotVisOnly val="1"/>
    <c:dispBlanksAs val="zero"/>
    <c:showDLblsOverMax val="1"/>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A9B73-90D4-C340-9A97-1CA641350027}" type="datetimeFigureOut">
              <a:rPr kumimoji="1" lang="zh-CN" altLang="en-US" smtClean="0"/>
              <a:t>2018/3/14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DB5C2-C341-9843-9E99-4CFACF5C8DBC}" type="slidenum">
              <a:rPr kumimoji="1" lang="zh-CN" altLang="en-US" smtClean="0"/>
              <a:t>‹#›</a:t>
            </a:fld>
            <a:endParaRPr kumimoji="1" lang="zh-CN" altLang="en-US"/>
          </a:p>
        </p:txBody>
      </p:sp>
    </p:spTree>
    <p:extLst>
      <p:ext uri="{BB962C8B-B14F-4D97-AF65-F5344CB8AC3E}">
        <p14:creationId xmlns:p14="http://schemas.microsoft.com/office/powerpoint/2010/main" val="10193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4</a:t>
            </a:fld>
            <a:endParaRPr kumimoji="1" lang="zh-CN" altLang="en-US"/>
          </a:p>
        </p:txBody>
      </p:sp>
    </p:spTree>
    <p:extLst>
      <p:ext uri="{BB962C8B-B14F-4D97-AF65-F5344CB8AC3E}">
        <p14:creationId xmlns:p14="http://schemas.microsoft.com/office/powerpoint/2010/main" val="8809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某门课程大于多少分才允许发资源</a:t>
            </a:r>
            <a:endParaRPr kumimoji="1" lang="en-US" altLang="zh-CN" dirty="0" smtClean="0"/>
          </a:p>
          <a:p>
            <a:r>
              <a:rPr kumimoji="1" lang="zh-CN" altLang="en-US" dirty="0" smtClean="0"/>
              <a:t>评价低于多少就删帖删资源</a:t>
            </a:r>
            <a:endParaRPr kumimoji="1" lang="en-US" altLang="zh-CN" dirty="0" smtClean="0"/>
          </a:p>
          <a:p>
            <a:r>
              <a:rPr kumimoji="1" lang="en-US" altLang="zh-CN" dirty="0" err="1" smtClean="0"/>
              <a:t>ppt</a:t>
            </a:r>
            <a:r>
              <a:rPr kumimoji="1" lang="zh-CN" altLang="en-US" dirty="0" smtClean="0"/>
              <a:t>是否可以公开？我觉得</a:t>
            </a:r>
            <a:endParaRPr kumimoji="1" lang="en-US" altLang="zh-CN" dirty="0" smtClean="0"/>
          </a:p>
          <a:p>
            <a:r>
              <a:rPr kumimoji="1" lang="zh-CN" altLang="en-US" dirty="0" smtClean="0"/>
              <a:t>发帖时注明是否原创（引入惩罚机制，一旦发现就注销（毕竟</a:t>
            </a:r>
            <a:r>
              <a:rPr kumimoji="1" lang="en-US" altLang="zh-CN" dirty="0" smtClean="0"/>
              <a:t>B</a:t>
            </a:r>
            <a:r>
              <a:rPr kumimoji="1" lang="zh-CN" altLang="en-US" dirty="0" smtClean="0"/>
              <a:t>站也不能完全保证说自己是原创</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32</a:t>
            </a:fld>
            <a:endParaRPr kumimoji="1" lang="zh-CN" altLang="en-US"/>
          </a:p>
        </p:txBody>
      </p:sp>
    </p:spTree>
    <p:extLst>
      <p:ext uri="{BB962C8B-B14F-4D97-AF65-F5344CB8AC3E}">
        <p14:creationId xmlns:p14="http://schemas.microsoft.com/office/powerpoint/2010/main" val="30356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5</a:t>
            </a:fld>
            <a:endParaRPr kumimoji="1" lang="zh-CN" altLang="en-US"/>
          </a:p>
        </p:txBody>
      </p:sp>
    </p:spTree>
    <p:extLst>
      <p:ext uri="{BB962C8B-B14F-4D97-AF65-F5344CB8AC3E}">
        <p14:creationId xmlns:p14="http://schemas.microsoft.com/office/powerpoint/2010/main" val="88003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10</a:t>
            </a:fld>
            <a:endParaRPr kumimoji="1" lang="zh-CN" altLang="en-US"/>
          </a:p>
        </p:txBody>
      </p:sp>
    </p:spTree>
    <p:extLst>
      <p:ext uri="{BB962C8B-B14F-4D97-AF65-F5344CB8AC3E}">
        <p14:creationId xmlns:p14="http://schemas.microsoft.com/office/powerpoint/2010/main" val="166950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16</a:t>
            </a:fld>
            <a:endParaRPr kumimoji="1" lang="zh-CN" altLang="en-US"/>
          </a:p>
        </p:txBody>
      </p:sp>
    </p:spTree>
    <p:extLst>
      <p:ext uri="{BB962C8B-B14F-4D97-AF65-F5344CB8AC3E}">
        <p14:creationId xmlns:p14="http://schemas.microsoft.com/office/powerpoint/2010/main" val="132116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知识类</a:t>
            </a:r>
            <a:r>
              <a:rPr kumimoji="1" lang="en-US" altLang="zh-CN" dirty="0" smtClean="0"/>
              <a:t>app</a:t>
            </a:r>
            <a:r>
              <a:rPr kumimoji="1" lang="zh-CN" altLang="en-US" dirty="0" smtClean="0"/>
              <a:t>一天用户都可能处在活跃状态。</a:t>
            </a:r>
            <a:endParaRPr kumimoji="1" lang="en-US" altLang="zh-CN" dirty="0" smtClean="0"/>
          </a:p>
          <a:p>
            <a:endParaRPr kumimoji="1" lang="en-US" altLang="zh-CN" dirty="0" smtClean="0"/>
          </a:p>
          <a:p>
            <a:r>
              <a:rPr lang="zh-CN" altLang="en-US" sz="1200" b="0" i="0" kern="1200" dirty="0" smtClean="0">
                <a:solidFill>
                  <a:schemeClr val="tx1"/>
                </a:solidFill>
                <a:effectLst/>
                <a:latin typeface="+mn-lt"/>
                <a:ea typeface="+mn-ea"/>
                <a:cs typeface="+mn-cs"/>
              </a:rPr>
              <a:t>近两年中国内容付费用户规模呈高速增长态势，</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年内容付费用户规模将达</a:t>
            </a:r>
            <a:r>
              <a:rPr lang="en-US" altLang="zh-CN" sz="1200" b="0" i="0" kern="1200" dirty="0" smtClean="0">
                <a:solidFill>
                  <a:schemeClr val="tx1"/>
                </a:solidFill>
                <a:effectLst/>
                <a:latin typeface="+mn-lt"/>
                <a:ea typeface="+mn-ea"/>
                <a:cs typeface="+mn-cs"/>
              </a:rPr>
              <a:t>1.88</a:t>
            </a:r>
            <a:r>
              <a:rPr lang="zh-CN" altLang="en-US" sz="1200" b="0" i="0" kern="1200" dirty="0" smtClean="0">
                <a:solidFill>
                  <a:schemeClr val="tx1"/>
                </a:solidFill>
                <a:effectLst/>
                <a:latin typeface="+mn-lt"/>
                <a:ea typeface="+mn-ea"/>
                <a:cs typeface="+mn-cs"/>
              </a:rPr>
              <a:t>亿人。</a:t>
            </a:r>
          </a:p>
          <a:p>
            <a:r>
              <a:rPr lang="zh-CN" altLang="en-US" dirty="0" smtClean="0">
                <a:effectLst/>
              </a:rPr>
              <a:t>数据显示：</a:t>
            </a:r>
            <a:r>
              <a:rPr lang="en-US" altLang="zh-CN" dirty="0" smtClean="0">
                <a:effectLst/>
              </a:rPr>
              <a:t>2017</a:t>
            </a:r>
            <a:r>
              <a:rPr lang="zh-CN" altLang="en-US" dirty="0" smtClean="0">
                <a:effectLst/>
              </a:rPr>
              <a:t>年知识付费的市场大约有</a:t>
            </a:r>
            <a:r>
              <a:rPr lang="en-US" altLang="zh-CN" dirty="0" smtClean="0">
                <a:effectLst/>
              </a:rPr>
              <a:t>150</a:t>
            </a:r>
            <a:r>
              <a:rPr lang="zh-CN" altLang="en-US" dirty="0" smtClean="0">
                <a:effectLst/>
              </a:rPr>
              <a:t>亿左右，到</a:t>
            </a:r>
            <a:r>
              <a:rPr lang="en-US" altLang="zh-CN" dirty="0" smtClean="0">
                <a:effectLst/>
              </a:rPr>
              <a:t>2020</a:t>
            </a:r>
            <a:r>
              <a:rPr lang="zh-CN" altLang="en-US" dirty="0" smtClean="0">
                <a:effectLst/>
              </a:rPr>
              <a:t>年可以到</a:t>
            </a:r>
            <a:r>
              <a:rPr lang="en-US" altLang="zh-CN" dirty="0" smtClean="0">
                <a:effectLst/>
              </a:rPr>
              <a:t>500</a:t>
            </a:r>
            <a:r>
              <a:rPr lang="zh-CN" altLang="en-US" dirty="0" smtClean="0">
                <a:effectLst/>
              </a:rPr>
              <a:t>亿左右。</a:t>
            </a:r>
            <a:endParaRPr kumimoji="1" lang="en-US" altLang="zh-CN" dirty="0" smtClean="0"/>
          </a:p>
          <a:p>
            <a:endParaRPr kumimoji="1" lang="en-US" altLang="zh-CN" dirty="0" smtClean="0"/>
          </a:p>
          <a:p>
            <a:r>
              <a:rPr kumimoji="1" lang="en-US" altLang="zh-CN" dirty="0" smtClean="0"/>
              <a:t>2017</a:t>
            </a:r>
            <a:r>
              <a:rPr kumimoji="1" lang="zh-CN" altLang="en-US" dirty="0" smtClean="0"/>
              <a:t>年，知乎入围社交类</a:t>
            </a:r>
            <a:r>
              <a:rPr kumimoji="1" lang="en-US" altLang="zh-CN" dirty="0" smtClean="0"/>
              <a:t>app</a:t>
            </a:r>
            <a:r>
              <a:rPr kumimoji="1" lang="zh-CN" altLang="en-US" dirty="0" smtClean="0"/>
              <a:t> </a:t>
            </a:r>
            <a:r>
              <a:rPr kumimoji="1" lang="en-US" altLang="zh-CN" dirty="0" smtClean="0"/>
              <a:t>TOP10</a:t>
            </a:r>
            <a:r>
              <a:rPr kumimoji="1" lang="zh-CN" altLang="en-US" dirty="0" smtClean="0"/>
              <a:t>市场，一改往日淡出社交娱乐风，一股知识社交正在席卷而来。</a:t>
            </a:r>
            <a:endParaRPr kumimoji="1" lang="en-US" altLang="zh-CN" dirty="0" smtClean="0"/>
          </a:p>
          <a:p>
            <a:endParaRPr kumimoji="1" lang="en-US" altLang="zh-CN" dirty="0" smtClean="0"/>
          </a:p>
          <a:p>
            <a:r>
              <a:rPr kumimoji="1" lang="zh-CN" altLang="en-US" dirty="0" smtClean="0"/>
              <a:t>我们的预期是在先期先积累用户量，在用户基数达到一定的情况下推出付费的服务。</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23</a:t>
            </a:fld>
            <a:endParaRPr kumimoji="1" lang="zh-CN" altLang="en-US"/>
          </a:p>
        </p:txBody>
      </p:sp>
    </p:spTree>
    <p:extLst>
      <p:ext uri="{BB962C8B-B14F-4D97-AF65-F5344CB8AC3E}">
        <p14:creationId xmlns:p14="http://schemas.microsoft.com/office/powerpoint/2010/main" val="80857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与其它学校的学生会取得联系，并将资源按学校进行分类。这样就可以在一个平台查看到各个高校的资源。</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26</a:t>
            </a:fld>
            <a:endParaRPr kumimoji="1" lang="zh-CN" altLang="en-US"/>
          </a:p>
        </p:txBody>
      </p:sp>
    </p:spTree>
    <p:extLst>
      <p:ext uri="{BB962C8B-B14F-4D97-AF65-F5344CB8AC3E}">
        <p14:creationId xmlns:p14="http://schemas.microsoft.com/office/powerpoint/2010/main" val="943003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28</a:t>
            </a:fld>
            <a:endParaRPr kumimoji="1" lang="zh-CN" altLang="en-US"/>
          </a:p>
        </p:txBody>
      </p:sp>
    </p:spTree>
    <p:extLst>
      <p:ext uri="{BB962C8B-B14F-4D97-AF65-F5344CB8AC3E}">
        <p14:creationId xmlns:p14="http://schemas.microsoft.com/office/powerpoint/2010/main" val="18540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800" kern="1200" dirty="0" smtClean="0">
                <a:solidFill>
                  <a:schemeClr val="tx1"/>
                </a:solidFill>
                <a:effectLst/>
                <a:latin typeface="Microsoft YaHei" charset="-122"/>
                <a:ea typeface="Microsoft YaHei" charset="-122"/>
                <a:cs typeface="Microsoft YaHei" charset="-122"/>
              </a:rPr>
              <a:t>由于在公司刚刚成立的时候，信用系统不完善，债权融资相对而言较难，因此公司自筹资金以及风险投资是初期公司运营的主要资金来源，公司可以让出合适比例的股权给风险投资者，引入风险投资作为启动资金，使公司能够获得健康、快速的发展机会，并获得风险投资家提供的增值服务。考虑到公司设立初期缺乏必要的办公场所和设备，并且前期预计收入具有不稳定性，综合以上方面考虑，计划引进风险投资金额为</a:t>
            </a:r>
            <a:r>
              <a:rPr lang="en-US" altLang="zh-CN" sz="800" kern="1200" dirty="0" smtClean="0">
                <a:solidFill>
                  <a:schemeClr val="tx1"/>
                </a:solidFill>
                <a:effectLst/>
                <a:latin typeface="Microsoft YaHei" charset="-122"/>
                <a:ea typeface="Microsoft YaHei" charset="-122"/>
                <a:cs typeface="Microsoft YaHei" charset="-122"/>
              </a:rPr>
              <a:t>24</a:t>
            </a:r>
            <a:r>
              <a:rPr lang="zh-CN" altLang="zh-CN" sz="800" kern="1200" dirty="0" smtClean="0">
                <a:solidFill>
                  <a:schemeClr val="tx1"/>
                </a:solidFill>
                <a:effectLst/>
                <a:latin typeface="Microsoft YaHei" charset="-122"/>
                <a:ea typeface="Microsoft YaHei" charset="-122"/>
                <a:cs typeface="Microsoft YaHei" charset="-122"/>
              </a:rPr>
              <a:t>万元，另外，公司创始团队成员以入股的方式投入资金</a:t>
            </a:r>
            <a:r>
              <a:rPr lang="en-US" altLang="zh-CN" sz="800" kern="1200" dirty="0" smtClean="0">
                <a:solidFill>
                  <a:schemeClr val="tx1"/>
                </a:solidFill>
                <a:effectLst/>
                <a:latin typeface="Microsoft YaHei" charset="-122"/>
                <a:ea typeface="Microsoft YaHei" charset="-122"/>
                <a:cs typeface="Microsoft YaHei" charset="-122"/>
              </a:rPr>
              <a:t>24</a:t>
            </a:r>
            <a:r>
              <a:rPr lang="zh-CN" altLang="zh-CN" sz="800" kern="1200" dirty="0" smtClean="0">
                <a:solidFill>
                  <a:schemeClr val="tx1"/>
                </a:solidFill>
                <a:effectLst/>
                <a:latin typeface="Microsoft YaHei" charset="-122"/>
                <a:ea typeface="Microsoft YaHei" charset="-122"/>
                <a:cs typeface="Microsoft YaHei" charset="-122"/>
              </a:rPr>
              <a:t>万。</a:t>
            </a:r>
          </a:p>
          <a:p>
            <a:r>
              <a:rPr lang="zh-CN" altLang="zh-CN" sz="800" kern="1200" dirty="0" smtClean="0">
                <a:solidFill>
                  <a:schemeClr val="tx1"/>
                </a:solidFill>
                <a:effectLst/>
                <a:latin typeface="Microsoft YaHei" charset="-122"/>
                <a:ea typeface="Microsoft YaHei" charset="-122"/>
                <a:cs typeface="Microsoft YaHei" charset="-122"/>
              </a:rPr>
              <a:t>技术持有人将所持软件技术以核心无形资产的形式投入公司，是公司一切运营事务的基础，预计作价为</a:t>
            </a:r>
            <a:r>
              <a:rPr lang="en-US" altLang="zh-CN" sz="800" kern="1200" dirty="0" smtClean="0">
                <a:solidFill>
                  <a:schemeClr val="tx1"/>
                </a:solidFill>
                <a:effectLst/>
                <a:latin typeface="Microsoft YaHei" charset="-122"/>
                <a:ea typeface="Microsoft YaHei" charset="-122"/>
                <a:cs typeface="Microsoft YaHei" charset="-122"/>
              </a:rPr>
              <a:t>12</a:t>
            </a:r>
            <a:r>
              <a:rPr lang="zh-CN" altLang="zh-CN" sz="800" kern="1200" dirty="0" smtClean="0">
                <a:solidFill>
                  <a:schemeClr val="tx1"/>
                </a:solidFill>
                <a:effectLst/>
                <a:latin typeface="Microsoft YaHei" charset="-122"/>
                <a:ea typeface="Microsoft YaHei" charset="-122"/>
                <a:cs typeface="Microsoft YaHei" charset="-122"/>
              </a:rPr>
              <a:t>万元。同时依托某大学数字社区丰富的科研资源，可为产品后续升级和新产品的研发提供保障。同时，依托该项核心技术，研发人员也在积极努力地向政府部门申请重点项目基金以及专项拨款，用以维持和发展我们的核心竞争力。</a:t>
            </a:r>
          </a:p>
          <a:p>
            <a:r>
              <a:rPr lang="zh-CN" altLang="zh-CN" sz="800" kern="1200" dirty="0" smtClean="0">
                <a:solidFill>
                  <a:schemeClr val="tx1"/>
                </a:solidFill>
                <a:effectLst/>
                <a:latin typeface="Microsoft YaHei" charset="-122"/>
                <a:ea typeface="Microsoft YaHei" charset="-122"/>
                <a:cs typeface="Microsoft YaHei" charset="-122"/>
              </a:rPr>
              <a:t>综上所述，公司期初共获得货币资金</a:t>
            </a:r>
            <a:r>
              <a:rPr lang="en-US" altLang="zh-CN" sz="800" kern="1200" dirty="0" smtClean="0">
                <a:solidFill>
                  <a:schemeClr val="tx1"/>
                </a:solidFill>
                <a:effectLst/>
                <a:latin typeface="Microsoft YaHei" charset="-122"/>
                <a:ea typeface="Microsoft YaHei" charset="-122"/>
                <a:cs typeface="Microsoft YaHei" charset="-122"/>
              </a:rPr>
              <a:t>60</a:t>
            </a:r>
            <a:r>
              <a:rPr lang="zh-CN" altLang="zh-CN" sz="800" kern="1200" dirty="0" smtClean="0">
                <a:solidFill>
                  <a:schemeClr val="tx1"/>
                </a:solidFill>
                <a:effectLst/>
                <a:latin typeface="Microsoft YaHei" charset="-122"/>
                <a:ea typeface="Microsoft YaHei" charset="-122"/>
                <a:cs typeface="Microsoft YaHei" charset="-122"/>
              </a:rPr>
              <a:t>万。股本规模和结构如下</a:t>
            </a:r>
            <a:r>
              <a:rPr lang="zh-CN" altLang="zh-CN" sz="800" dirty="0" smtClean="0">
                <a:effectLst/>
                <a:latin typeface="Microsoft YaHei" charset="-122"/>
                <a:ea typeface="Microsoft YaHei" charset="-122"/>
                <a:cs typeface="Microsoft YaHei" charset="-122"/>
              </a:rPr>
              <a:t> </a:t>
            </a:r>
            <a:endParaRPr lang="en-US" altLang="zh-CN" sz="800" kern="1200" dirty="0" smtClean="0">
              <a:solidFill>
                <a:schemeClr val="tx1"/>
              </a:solidFill>
              <a:effectLst/>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800" kern="1200" dirty="0" smtClean="0">
              <a:solidFill>
                <a:schemeClr val="tx1"/>
              </a:solidFill>
              <a:effectLst/>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kern="1200" dirty="0" smtClean="0">
                <a:solidFill>
                  <a:schemeClr val="tx1"/>
                </a:solidFill>
                <a:effectLst/>
                <a:latin typeface="Microsoft YaHei" charset="-122"/>
                <a:ea typeface="Microsoft YaHei" charset="-122"/>
                <a:cs typeface="Microsoft YaHei" charset="-122"/>
              </a:rPr>
              <a:t>根据公司制定的前五年的市场拓展计划安排，公司财务部门对公司未来五年的财务活动进行了预测，为公司制定了未来五年的利润表、现金流量表以及资产负债表。 </a:t>
            </a:r>
            <a:endParaRPr lang="en-US" altLang="zh-CN" sz="800" kern="1200" dirty="0" smtClean="0">
              <a:solidFill>
                <a:schemeClr val="tx1"/>
              </a:solidFill>
              <a:effectLst/>
              <a:latin typeface="Microsoft YaHei" charset="-122"/>
              <a:ea typeface="Microsoft YaHei" charset="-122"/>
              <a:cs typeface="Microsoft YaHei" charset="-122"/>
            </a:endParaRPr>
          </a:p>
          <a:p>
            <a:endParaRPr lang="en-US" altLang="zh-CN" sz="800" kern="1200" dirty="0" smtClean="0">
              <a:solidFill>
                <a:schemeClr val="tx1"/>
              </a:solidFill>
              <a:effectLst/>
              <a:latin typeface="Microsoft YaHei" charset="-122"/>
              <a:ea typeface="Microsoft YaHei" charset="-122"/>
              <a:cs typeface="Microsoft YaHei" charset="-122"/>
            </a:endParaRPr>
          </a:p>
          <a:p>
            <a:r>
              <a:rPr lang="zh-CN" altLang="zh-CN" sz="800" kern="1200" dirty="0" smtClean="0">
                <a:solidFill>
                  <a:schemeClr val="tx1"/>
                </a:solidFill>
                <a:effectLst/>
                <a:latin typeface="Microsoft YaHei" charset="-122"/>
                <a:ea typeface="Microsoft YaHei" charset="-122"/>
                <a:cs typeface="Microsoft YaHei" charset="-122"/>
              </a:rPr>
              <a:t>从投资第</a:t>
            </a:r>
            <a:r>
              <a:rPr lang="en-US" altLang="zh-CN" sz="800" kern="1200" dirty="0" smtClean="0">
                <a:solidFill>
                  <a:schemeClr val="tx1"/>
                </a:solidFill>
                <a:effectLst/>
                <a:latin typeface="Microsoft YaHei" charset="-122"/>
                <a:ea typeface="Microsoft YaHei" charset="-122"/>
                <a:cs typeface="Microsoft YaHei" charset="-122"/>
              </a:rPr>
              <a:t>4</a:t>
            </a:r>
            <a:r>
              <a:rPr lang="zh-CN" altLang="zh-CN" sz="800" kern="1200" dirty="0" smtClean="0">
                <a:solidFill>
                  <a:schemeClr val="tx1"/>
                </a:solidFill>
                <a:effectLst/>
                <a:latin typeface="Microsoft YaHei" charset="-122"/>
                <a:ea typeface="Microsoft YaHei" charset="-122"/>
                <a:cs typeface="Microsoft YaHei" charset="-122"/>
              </a:rPr>
              <a:t>年起将可供投资者分配利润的</a:t>
            </a:r>
            <a:r>
              <a:rPr lang="en-US" altLang="zh-CN" sz="800" kern="1200" dirty="0" smtClean="0">
                <a:solidFill>
                  <a:schemeClr val="tx1"/>
                </a:solidFill>
                <a:effectLst/>
                <a:latin typeface="Microsoft YaHei" charset="-122"/>
                <a:ea typeface="Microsoft YaHei" charset="-122"/>
                <a:cs typeface="Microsoft YaHei" charset="-122"/>
              </a:rPr>
              <a:t>50%</a:t>
            </a:r>
            <a:r>
              <a:rPr lang="zh-CN" altLang="zh-CN" sz="800" kern="1200" dirty="0" smtClean="0">
                <a:solidFill>
                  <a:schemeClr val="tx1"/>
                </a:solidFill>
                <a:effectLst/>
                <a:latin typeface="Microsoft YaHei" charset="-122"/>
                <a:ea typeface="Microsoft YaHei" charset="-122"/>
                <a:cs typeface="Microsoft YaHei" charset="-122"/>
              </a:rPr>
              <a:t>分配作为各投资方的利润</a:t>
            </a:r>
            <a:endParaRPr kumimoji="1" lang="zh-CN" altLang="en-US" sz="800" dirty="0">
              <a:latin typeface="Microsoft YaHei" charset="-122"/>
              <a:ea typeface="Microsoft YaHei" charset="-122"/>
              <a:cs typeface="Microsoft YaHei" charset="-122"/>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29</a:t>
            </a:fld>
            <a:endParaRPr kumimoji="1" lang="zh-CN" altLang="en-US"/>
          </a:p>
        </p:txBody>
      </p:sp>
    </p:spTree>
    <p:extLst>
      <p:ext uri="{BB962C8B-B14F-4D97-AF65-F5344CB8AC3E}">
        <p14:creationId xmlns:p14="http://schemas.microsoft.com/office/powerpoint/2010/main" val="219228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（我们第四年开始给股东开始分红，所以第四年数据会有</a:t>
            </a:r>
            <a:r>
              <a:rPr lang="zh-CN" altLang="en-US" sz="1200" kern="1200" smtClean="0">
                <a:solidFill>
                  <a:schemeClr val="tx1"/>
                </a:solidFill>
                <a:effectLst/>
                <a:latin typeface="+mn-lt"/>
                <a:ea typeface="+mn-ea"/>
                <a:cs typeface="+mn-cs"/>
              </a:rPr>
              <a:t>下降）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根据</a:t>
            </a:r>
            <a:r>
              <a:rPr lang="zh-CN" altLang="en-US" sz="1200" kern="1200" dirty="0" smtClean="0">
                <a:solidFill>
                  <a:schemeClr val="tx1"/>
                </a:solidFill>
                <a:effectLst/>
                <a:latin typeface="+mn-lt"/>
                <a:ea typeface="+mn-ea"/>
                <a:cs typeface="+mn-cs"/>
              </a:rPr>
              <a:t>公司制定的前五年的市场拓展计划安排，公司财务部门对公司未来五年的财务活动进行了预测，为公司制定了未来五年的利润表、现金流量表以及资产负债表。 </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从投资第</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年起将可供投资者分配利润的</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分配作为各投资方的利润</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30</a:t>
            </a:fld>
            <a:endParaRPr kumimoji="1" lang="zh-CN" altLang="en-US"/>
          </a:p>
        </p:txBody>
      </p:sp>
    </p:spTree>
    <p:extLst>
      <p:ext uri="{BB962C8B-B14F-4D97-AF65-F5344CB8AC3E}">
        <p14:creationId xmlns:p14="http://schemas.microsoft.com/office/powerpoint/2010/main" val="7348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2933" y="-16932"/>
            <a:ext cx="1032934" cy="1032934"/>
          </a:xfrm>
          <a:prstGeom prst="rect">
            <a:avLst/>
          </a:prstGeom>
        </p:spPr>
      </p:pic>
      <p:sp>
        <p:nvSpPr>
          <p:cNvPr id="2" name="日期占位符 1"/>
          <p:cNvSpPr>
            <a:spLocks noGrp="1"/>
          </p:cNvSpPr>
          <p:nvPr>
            <p:ph type="dt" sz="half" idx="10"/>
          </p:nvPr>
        </p:nvSpPr>
        <p:spPr/>
        <p:txBody>
          <a:bodyPr/>
          <a:lstStyle/>
          <a:p>
            <a:fld id="{77A382BB-6011-49F1-99E4-27487DF6D14A}" type="datetimeFigureOut">
              <a:rPr lang="zh-CN" altLang="en-US" smtClean="0"/>
              <a:pPr/>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pPr/>
              <a:t>‹#›</a:t>
            </a:fld>
            <a:endParaRPr lang="zh-CN" altLang="en-US"/>
          </a:p>
        </p:txBody>
      </p:sp>
      <p:grpSp>
        <p:nvGrpSpPr>
          <p:cNvPr id="5" name="组合 4"/>
          <p:cNvGrpSpPr/>
          <p:nvPr userDrawn="1"/>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grpSp>
    </p:spTree>
    <p:extLst>
      <p:ext uri="{BB962C8B-B14F-4D97-AF65-F5344CB8AC3E}">
        <p14:creationId xmlns:p14="http://schemas.microsoft.com/office/powerpoint/2010/main" val="41641811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7A382BB-6011-49F1-99E4-27487DF6D14A}" type="datetimeFigureOut">
              <a:rPr lang="zh-CN" altLang="en-US" smtClean="0"/>
              <a:pPr/>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B5A864-2C41-4624-BEB6-8E271173E928}" type="slidenum">
              <a:rPr lang="zh-CN" altLang="en-US" smtClean="0"/>
              <a:pPr/>
              <a:t>‹#›</a:t>
            </a:fld>
            <a:endParaRPr lang="zh-CN" altLang="en-US"/>
          </a:p>
        </p:txBody>
      </p:sp>
    </p:spTree>
    <p:extLst>
      <p:ext uri="{BB962C8B-B14F-4D97-AF65-F5344CB8AC3E}">
        <p14:creationId xmlns:p14="http://schemas.microsoft.com/office/powerpoint/2010/main" val="425080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pPr/>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pPr/>
              <a:t>‹#›</a:t>
            </a:fld>
            <a:endParaRPr lang="zh-CN" altLang="en-US"/>
          </a:p>
        </p:txBody>
      </p:sp>
    </p:spTree>
    <p:extLst>
      <p:ext uri="{BB962C8B-B14F-4D97-AF65-F5344CB8AC3E}">
        <p14:creationId xmlns:p14="http://schemas.microsoft.com/office/powerpoint/2010/main" val="11650597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ea typeface="Microsoft YaHei Regular" charset="-122"/>
              </a:defRPr>
            </a:lvl1pPr>
          </a:lstStyle>
          <a:p>
            <a:fld id="{77A382BB-6011-49F1-99E4-27487DF6D14A}" type="datetimeFigureOut">
              <a:rPr lang="zh-CN" altLang="en-US" smtClean="0"/>
              <a:pPr/>
              <a:t>2018/3/14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ea typeface="Microsoft YaHei Regular"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ea typeface="Microsoft YaHei Regular" charset="-122"/>
              </a:defRPr>
            </a:lvl1pPr>
          </a:lstStyle>
          <a:p>
            <a:fld id="{10B5A864-2C41-4624-BEB6-8E271173E928}" type="slidenum">
              <a:rPr lang="zh-CN" altLang="en-US" smtClean="0"/>
              <a:pPr/>
              <a:t>‹#›</a:t>
            </a:fld>
            <a:endParaRPr lang="zh-CN" altLang="en-US" dirty="0"/>
          </a:p>
        </p:txBody>
      </p:sp>
    </p:spTree>
    <p:extLst>
      <p:ext uri="{BB962C8B-B14F-4D97-AF65-F5344CB8AC3E}">
        <p14:creationId xmlns:p14="http://schemas.microsoft.com/office/powerpoint/2010/main" val="418064694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5" r:id="rId3"/>
  </p:sldLayoutIdLst>
  <p:txStyles>
    <p:titleStyle>
      <a:lvl1pPr algn="l" defTabSz="914400" rtl="0" eaLnBrk="1" latinLnBrk="0" hangingPunct="1">
        <a:lnSpc>
          <a:spcPct val="90000"/>
        </a:lnSpc>
        <a:spcBef>
          <a:spcPct val="0"/>
        </a:spcBef>
        <a:buNone/>
        <a:defRPr sz="4400" b="0" i="0" kern="1200">
          <a:solidFill>
            <a:schemeClr val="tx1"/>
          </a:solidFill>
          <a:latin typeface="+mj-lt"/>
          <a:ea typeface="Microsoft YaHei Regular"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icrosoft YaHei Regular"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icrosoft YaHei Regular"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icrosoft YaHei Regular"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GIF"/></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g"/><Relationship Id="rId3"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22461" y="3602038"/>
            <a:ext cx="9144000" cy="1655762"/>
          </a:xfrm>
        </p:spPr>
        <p:txBody>
          <a:bodyPr/>
          <a:lstStyle/>
          <a:p>
            <a:r>
              <a:rPr lang="en-US" altLang="zh-CN" dirty="0" err="1" smtClean="0">
                <a:solidFill>
                  <a:schemeClr val="bg1"/>
                </a:solidFill>
              </a:rPr>
              <a:t>iCourse</a:t>
            </a:r>
            <a:r>
              <a:rPr lang="zh-CN" altLang="en-US" dirty="0" smtClean="0">
                <a:solidFill>
                  <a:schemeClr val="bg1"/>
                </a:solidFill>
              </a:rPr>
              <a:t>开发团队</a:t>
            </a:r>
            <a:endParaRPr lang="zh-CN" altLang="en-US" dirty="0">
              <a:solidFill>
                <a:schemeClr val="bg1"/>
              </a:solidFill>
            </a:endParaRPr>
          </a:p>
        </p:txBody>
      </p:sp>
      <p:sp>
        <p:nvSpPr>
          <p:cNvPr id="4" name="标题 3"/>
          <p:cNvSpPr txBox="1">
            <a:spLocks noGrp="1"/>
          </p:cNvSpPr>
          <p:nvPr>
            <p:ph type="ctrTitle"/>
          </p:nvPr>
        </p:nvSpPr>
        <p:spPr>
          <a:xfrm>
            <a:off x="1722461" y="2036465"/>
            <a:ext cx="9144000" cy="1311128"/>
          </a:xfrm>
          <a:prstGeom prst="rect">
            <a:avLst/>
          </a:prstGeom>
          <a:noFill/>
        </p:spPr>
        <p:txBody>
          <a:bodyPr wrap="square" rtlCol="0">
            <a:spAutoFit/>
          </a:bodyPr>
          <a:lstStyle/>
          <a:p>
            <a:pPr algn="ctr"/>
            <a:r>
              <a:rPr lang="zh-CN" altLang="en-US" sz="4400" dirty="0" smtClean="0">
                <a:solidFill>
                  <a:schemeClr val="bg1"/>
                </a:solidFill>
                <a:latin typeface="Microsoft YaHei" charset="-122"/>
                <a:ea typeface="Microsoft YaHei" charset="-122"/>
                <a:cs typeface="Microsoft YaHei" charset="-122"/>
              </a:rPr>
              <a:t>校园课程资源</a:t>
            </a:r>
            <a:endParaRPr lang="en-US" altLang="zh-CN" sz="4400" dirty="0" smtClean="0">
              <a:solidFill>
                <a:schemeClr val="bg1"/>
              </a:solidFill>
              <a:latin typeface="Microsoft YaHei" charset="-122"/>
              <a:ea typeface="Microsoft YaHei" charset="-122"/>
              <a:cs typeface="Microsoft YaHei" charset="-122"/>
            </a:endParaRPr>
          </a:p>
          <a:p>
            <a:pPr algn="ctr"/>
            <a:r>
              <a:rPr lang="zh-CN" altLang="en-US" sz="4400" dirty="0" smtClean="0">
                <a:solidFill>
                  <a:schemeClr val="bg1"/>
                </a:solidFill>
                <a:latin typeface="Microsoft YaHei" charset="-122"/>
                <a:ea typeface="Microsoft YaHei" charset="-122"/>
                <a:cs typeface="Microsoft YaHei" charset="-122"/>
              </a:rPr>
              <a:t>共享平台</a:t>
            </a:r>
            <a:endParaRPr lang="zh-CN" altLang="en-US" sz="4400" dirty="0">
              <a:solidFill>
                <a:schemeClr val="bg1"/>
              </a:solidFill>
              <a:latin typeface="Microsoft YaHei" charset="-122"/>
              <a:ea typeface="Microsoft YaHei" charset="-122"/>
              <a:cs typeface="Microsoft YaHei" charset="-122"/>
            </a:endParaRPr>
          </a:p>
        </p:txBody>
      </p:sp>
      <p:sp>
        <p:nvSpPr>
          <p:cNvPr id="5" name="文本框 4"/>
          <p:cNvSpPr txBox="1"/>
          <p:nvPr/>
        </p:nvSpPr>
        <p:spPr>
          <a:xfrm>
            <a:off x="4740323" y="955135"/>
            <a:ext cx="3108276" cy="954107"/>
          </a:xfrm>
          <a:prstGeom prst="rect">
            <a:avLst/>
          </a:prstGeom>
          <a:noFill/>
        </p:spPr>
        <p:txBody>
          <a:bodyPr wrap="square" rtlCol="0">
            <a:spAutoFit/>
          </a:bodyPr>
          <a:lstStyle/>
          <a:p>
            <a:r>
              <a:rPr lang="zh-CN" altLang="en-US" sz="5600" dirty="0" smtClean="0">
                <a:solidFill>
                  <a:schemeClr val="accent4">
                    <a:lumMod val="60000"/>
                    <a:lumOff val="40000"/>
                  </a:schemeClr>
                </a:solidFill>
                <a:latin typeface="Microsoft YaHei" charset="-122"/>
                <a:ea typeface="Microsoft YaHei" charset="-122"/>
                <a:cs typeface="Microsoft YaHei" charset="-122"/>
              </a:rPr>
              <a:t>众学科技</a:t>
            </a:r>
            <a:endParaRPr lang="zh-CN" altLang="en-US" sz="5600" dirty="0">
              <a:solidFill>
                <a:schemeClr val="accent4">
                  <a:lumMod val="60000"/>
                  <a:lumOff val="4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5798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3105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 name="等腰三角形 3"/>
          <p:cNvSpPr/>
          <p:nvPr/>
        </p:nvSpPr>
        <p:spPr>
          <a:xfrm>
            <a:off x="5676900" y="2781300"/>
            <a:ext cx="838200" cy="323850"/>
          </a:xfrm>
          <a:prstGeom prs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1"/>
                </a:solidFill>
                <a:ea typeface="Microsoft YaHei Regular" charset="-122"/>
              </a:rPr>
              <a:t>与同类应用相比的优势</a:t>
            </a:r>
            <a:endParaRPr lang="zh-CN" altLang="en-US" sz="2400" dirty="0">
              <a:solidFill>
                <a:schemeClr val="bg1"/>
              </a:solidFill>
              <a:ea typeface="Microsoft YaHei Regular" charset="-122"/>
            </a:endParaRPr>
          </a:p>
        </p:txBody>
      </p:sp>
      <p:grpSp>
        <p:nvGrpSpPr>
          <p:cNvPr id="5" name="组合 4"/>
          <p:cNvGrpSpPr/>
          <p:nvPr/>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grpSp>
        <p:nvGrpSpPr>
          <p:cNvPr id="8" name="组合 7"/>
          <p:cNvGrpSpPr/>
          <p:nvPr/>
        </p:nvGrpSpPr>
        <p:grpSpPr>
          <a:xfrm>
            <a:off x="1566333" y="1119354"/>
            <a:ext cx="1499132" cy="1408806"/>
            <a:chOff x="6902450" y="1241425"/>
            <a:chExt cx="1633537" cy="1535113"/>
          </a:xfrm>
        </p:grpSpPr>
        <p:sp>
          <p:nvSpPr>
            <p:cNvPr id="9" name="Freeform 5"/>
            <p:cNvSpPr>
              <a:spLocks noEditPoints="1"/>
            </p:cNvSpPr>
            <p:nvPr/>
          </p:nvSpPr>
          <p:spPr bwMode="auto">
            <a:xfrm>
              <a:off x="6902450" y="1241425"/>
              <a:ext cx="1504950" cy="1316038"/>
            </a:xfrm>
            <a:custGeom>
              <a:avLst/>
              <a:gdLst>
                <a:gd name="T0" fmla="*/ 719 w 948"/>
                <a:gd name="T1" fmla="*/ 235 h 829"/>
                <a:gd name="T2" fmla="*/ 694 w 948"/>
                <a:gd name="T3" fmla="*/ 273 h 829"/>
                <a:gd name="T4" fmla="*/ 948 w 948"/>
                <a:gd name="T5" fmla="*/ 365 h 829"/>
                <a:gd name="T6" fmla="*/ 375 w 948"/>
                <a:gd name="T7" fmla="*/ 254 h 829"/>
                <a:gd name="T8" fmla="*/ 496 w 948"/>
                <a:gd name="T9" fmla="*/ 238 h 829"/>
                <a:gd name="T10" fmla="*/ 617 w 948"/>
                <a:gd name="T11" fmla="*/ 183 h 829"/>
                <a:gd name="T12" fmla="*/ 513 w 948"/>
                <a:gd name="T13" fmla="*/ 6 h 829"/>
                <a:gd name="T14" fmla="*/ 419 w 948"/>
                <a:gd name="T15" fmla="*/ 150 h 829"/>
                <a:gd name="T16" fmla="*/ 375 w 948"/>
                <a:gd name="T17" fmla="*/ 254 h 829"/>
                <a:gd name="T18" fmla="*/ 673 w 948"/>
                <a:gd name="T19" fmla="*/ 283 h 829"/>
                <a:gd name="T20" fmla="*/ 632 w 948"/>
                <a:gd name="T21" fmla="*/ 277 h 829"/>
                <a:gd name="T22" fmla="*/ 602 w 948"/>
                <a:gd name="T23" fmla="*/ 242 h 829"/>
                <a:gd name="T24" fmla="*/ 407 w 948"/>
                <a:gd name="T25" fmla="*/ 304 h 829"/>
                <a:gd name="T26" fmla="*/ 382 w 948"/>
                <a:gd name="T27" fmla="*/ 352 h 829"/>
                <a:gd name="T28" fmla="*/ 346 w 948"/>
                <a:gd name="T29" fmla="*/ 360 h 829"/>
                <a:gd name="T30" fmla="*/ 346 w 948"/>
                <a:gd name="T31" fmla="*/ 590 h 829"/>
                <a:gd name="T32" fmla="*/ 388 w 948"/>
                <a:gd name="T33" fmla="*/ 633 h 829"/>
                <a:gd name="T34" fmla="*/ 509 w 948"/>
                <a:gd name="T35" fmla="*/ 683 h 829"/>
                <a:gd name="T36" fmla="*/ 669 w 948"/>
                <a:gd name="T37" fmla="*/ 661 h 829"/>
                <a:gd name="T38" fmla="*/ 357 w 948"/>
                <a:gd name="T39" fmla="*/ 696 h 829"/>
                <a:gd name="T40" fmla="*/ 477 w 948"/>
                <a:gd name="T41" fmla="*/ 811 h 829"/>
                <a:gd name="T42" fmla="*/ 627 w 948"/>
                <a:gd name="T43" fmla="*/ 715 h 829"/>
                <a:gd name="T44" fmla="*/ 421 w 948"/>
                <a:gd name="T45" fmla="*/ 690 h 829"/>
                <a:gd name="T46" fmla="*/ 307 w 948"/>
                <a:gd name="T47" fmla="*/ 342 h 829"/>
                <a:gd name="T48" fmla="*/ 144 w 948"/>
                <a:gd name="T49" fmla="*/ 465 h 829"/>
                <a:gd name="T50" fmla="*/ 155 w 948"/>
                <a:gd name="T51" fmla="*/ 515 h 829"/>
                <a:gd name="T52" fmla="*/ 284 w 948"/>
                <a:gd name="T53" fmla="*/ 611 h 829"/>
                <a:gd name="T54" fmla="*/ 313 w 948"/>
                <a:gd name="T55" fmla="*/ 590 h 829"/>
                <a:gd name="T56" fmla="*/ 315 w 948"/>
                <a:gd name="T57" fmla="*/ 350 h 829"/>
                <a:gd name="T58" fmla="*/ 48 w 948"/>
                <a:gd name="T59" fmla="*/ 471 h 829"/>
                <a:gd name="T60" fmla="*/ 2 w 948"/>
                <a:gd name="T61" fmla="*/ 506 h 829"/>
                <a:gd name="T62" fmla="*/ 52 w 948"/>
                <a:gd name="T63" fmla="*/ 533 h 829"/>
                <a:gd name="T64" fmla="*/ 661 w 948"/>
                <a:gd name="T65" fmla="*/ 165 h 829"/>
                <a:gd name="T66" fmla="*/ 705 w 948"/>
                <a:gd name="T67" fmla="*/ 185 h 829"/>
                <a:gd name="T68" fmla="*/ 807 w 948"/>
                <a:gd name="T69" fmla="*/ 219 h 829"/>
                <a:gd name="T70" fmla="*/ 819 w 948"/>
                <a:gd name="T71" fmla="*/ 138 h 829"/>
                <a:gd name="T72" fmla="*/ 642 w 948"/>
                <a:gd name="T73" fmla="*/ 27 h 829"/>
                <a:gd name="T74" fmla="*/ 571 w 948"/>
                <a:gd name="T75" fmla="*/ 42 h 829"/>
                <a:gd name="T76" fmla="*/ 661 w 948"/>
                <a:gd name="T77" fmla="*/ 165 h 829"/>
                <a:gd name="T78" fmla="*/ 290 w 948"/>
                <a:gd name="T79" fmla="*/ 686 h 829"/>
                <a:gd name="T80" fmla="*/ 275 w 948"/>
                <a:gd name="T81" fmla="*/ 633 h 829"/>
                <a:gd name="T82" fmla="*/ 134 w 948"/>
                <a:gd name="T83" fmla="*/ 546 h 829"/>
                <a:gd name="T84" fmla="*/ 84 w 948"/>
                <a:gd name="T85" fmla="*/ 554 h 829"/>
                <a:gd name="T86" fmla="*/ 36 w 948"/>
                <a:gd name="T87" fmla="*/ 658 h 829"/>
                <a:gd name="T88" fmla="*/ 167 w 948"/>
                <a:gd name="T89" fmla="*/ 798 h 829"/>
                <a:gd name="T90" fmla="*/ 342 w 948"/>
                <a:gd name="T91" fmla="*/ 829 h 829"/>
                <a:gd name="T92" fmla="*/ 332 w 948"/>
                <a:gd name="T93" fmla="*/ 702 h 829"/>
                <a:gd name="T94" fmla="*/ 127 w 948"/>
                <a:gd name="T95" fmla="*/ 448 h 829"/>
                <a:gd name="T96" fmla="*/ 292 w 948"/>
                <a:gd name="T97" fmla="*/ 313 h 829"/>
                <a:gd name="T98" fmla="*/ 309 w 948"/>
                <a:gd name="T99" fmla="*/ 263 h 829"/>
                <a:gd name="T100" fmla="*/ 352 w 948"/>
                <a:gd name="T101" fmla="*/ 248 h 829"/>
                <a:gd name="T102" fmla="*/ 396 w 948"/>
                <a:gd name="T103" fmla="*/ 144 h 829"/>
                <a:gd name="T104" fmla="*/ 490 w 948"/>
                <a:gd name="T105" fmla="*/ 0 h 829"/>
                <a:gd name="T106" fmla="*/ 273 w 948"/>
                <a:gd name="T107" fmla="*/ 48 h 829"/>
                <a:gd name="T108" fmla="*/ 102 w 948"/>
                <a:gd name="T109" fmla="*/ 185 h 829"/>
                <a:gd name="T110" fmla="*/ 17 w 948"/>
                <a:gd name="T111" fmla="*/ 356 h 829"/>
                <a:gd name="T112" fmla="*/ 71 w 948"/>
                <a:gd name="T113" fmla="*/ 4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829">
                  <a:moveTo>
                    <a:pt x="909" y="263"/>
                  </a:moveTo>
                  <a:lnTo>
                    <a:pt x="909" y="263"/>
                  </a:lnTo>
                  <a:lnTo>
                    <a:pt x="863" y="252"/>
                  </a:lnTo>
                  <a:lnTo>
                    <a:pt x="815" y="244"/>
                  </a:lnTo>
                  <a:lnTo>
                    <a:pt x="767" y="238"/>
                  </a:lnTo>
                  <a:lnTo>
                    <a:pt x="719" y="235"/>
                  </a:lnTo>
                  <a:lnTo>
                    <a:pt x="719" y="235"/>
                  </a:lnTo>
                  <a:lnTo>
                    <a:pt x="715" y="246"/>
                  </a:lnTo>
                  <a:lnTo>
                    <a:pt x="711" y="256"/>
                  </a:lnTo>
                  <a:lnTo>
                    <a:pt x="702" y="267"/>
                  </a:lnTo>
                  <a:lnTo>
                    <a:pt x="694" y="273"/>
                  </a:lnTo>
                  <a:lnTo>
                    <a:pt x="694" y="273"/>
                  </a:lnTo>
                  <a:lnTo>
                    <a:pt x="705" y="310"/>
                  </a:lnTo>
                  <a:lnTo>
                    <a:pt x="715" y="348"/>
                  </a:lnTo>
                  <a:lnTo>
                    <a:pt x="723" y="385"/>
                  </a:lnTo>
                  <a:lnTo>
                    <a:pt x="730" y="425"/>
                  </a:lnTo>
                  <a:lnTo>
                    <a:pt x="948" y="365"/>
                  </a:lnTo>
                  <a:lnTo>
                    <a:pt x="948" y="365"/>
                  </a:lnTo>
                  <a:lnTo>
                    <a:pt x="940" y="338"/>
                  </a:lnTo>
                  <a:lnTo>
                    <a:pt x="932" y="313"/>
                  </a:lnTo>
                  <a:lnTo>
                    <a:pt x="921" y="288"/>
                  </a:lnTo>
                  <a:lnTo>
                    <a:pt x="909" y="263"/>
                  </a:lnTo>
                  <a:lnTo>
                    <a:pt x="909" y="263"/>
                  </a:lnTo>
                  <a:close/>
                  <a:moveTo>
                    <a:pt x="375" y="254"/>
                  </a:moveTo>
                  <a:lnTo>
                    <a:pt x="375" y="254"/>
                  </a:lnTo>
                  <a:lnTo>
                    <a:pt x="388" y="260"/>
                  </a:lnTo>
                  <a:lnTo>
                    <a:pt x="396" y="271"/>
                  </a:lnTo>
                  <a:lnTo>
                    <a:pt x="396" y="271"/>
                  </a:lnTo>
                  <a:lnTo>
                    <a:pt x="446" y="254"/>
                  </a:lnTo>
                  <a:lnTo>
                    <a:pt x="496" y="238"/>
                  </a:lnTo>
                  <a:lnTo>
                    <a:pt x="548" y="227"/>
                  </a:lnTo>
                  <a:lnTo>
                    <a:pt x="600" y="219"/>
                  </a:lnTo>
                  <a:lnTo>
                    <a:pt x="600" y="219"/>
                  </a:lnTo>
                  <a:lnTo>
                    <a:pt x="605" y="206"/>
                  </a:lnTo>
                  <a:lnTo>
                    <a:pt x="609" y="194"/>
                  </a:lnTo>
                  <a:lnTo>
                    <a:pt x="617" y="183"/>
                  </a:lnTo>
                  <a:lnTo>
                    <a:pt x="627" y="175"/>
                  </a:lnTo>
                  <a:lnTo>
                    <a:pt x="627" y="175"/>
                  </a:lnTo>
                  <a:lnTo>
                    <a:pt x="602" y="131"/>
                  </a:lnTo>
                  <a:lnTo>
                    <a:pt x="575" y="88"/>
                  </a:lnTo>
                  <a:lnTo>
                    <a:pt x="546" y="46"/>
                  </a:lnTo>
                  <a:lnTo>
                    <a:pt x="513" y="6"/>
                  </a:lnTo>
                  <a:lnTo>
                    <a:pt x="513" y="6"/>
                  </a:lnTo>
                  <a:lnTo>
                    <a:pt x="492" y="33"/>
                  </a:lnTo>
                  <a:lnTo>
                    <a:pt x="471" y="63"/>
                  </a:lnTo>
                  <a:lnTo>
                    <a:pt x="452" y="90"/>
                  </a:lnTo>
                  <a:lnTo>
                    <a:pt x="436" y="121"/>
                  </a:lnTo>
                  <a:lnTo>
                    <a:pt x="419" y="150"/>
                  </a:lnTo>
                  <a:lnTo>
                    <a:pt x="405" y="181"/>
                  </a:lnTo>
                  <a:lnTo>
                    <a:pt x="390" y="215"/>
                  </a:lnTo>
                  <a:lnTo>
                    <a:pt x="377" y="246"/>
                  </a:lnTo>
                  <a:lnTo>
                    <a:pt x="377" y="246"/>
                  </a:lnTo>
                  <a:lnTo>
                    <a:pt x="375" y="254"/>
                  </a:lnTo>
                  <a:lnTo>
                    <a:pt x="375" y="254"/>
                  </a:lnTo>
                  <a:close/>
                  <a:moveTo>
                    <a:pt x="707" y="429"/>
                  </a:moveTo>
                  <a:lnTo>
                    <a:pt x="707" y="429"/>
                  </a:lnTo>
                  <a:lnTo>
                    <a:pt x="700" y="394"/>
                  </a:lnTo>
                  <a:lnTo>
                    <a:pt x="694" y="356"/>
                  </a:lnTo>
                  <a:lnTo>
                    <a:pt x="684" y="319"/>
                  </a:lnTo>
                  <a:lnTo>
                    <a:pt x="673" y="283"/>
                  </a:lnTo>
                  <a:lnTo>
                    <a:pt x="673" y="283"/>
                  </a:lnTo>
                  <a:lnTo>
                    <a:pt x="661" y="285"/>
                  </a:lnTo>
                  <a:lnTo>
                    <a:pt x="661" y="285"/>
                  </a:lnTo>
                  <a:lnTo>
                    <a:pt x="650" y="283"/>
                  </a:lnTo>
                  <a:lnTo>
                    <a:pt x="640" y="281"/>
                  </a:lnTo>
                  <a:lnTo>
                    <a:pt x="632" y="277"/>
                  </a:lnTo>
                  <a:lnTo>
                    <a:pt x="623" y="273"/>
                  </a:lnTo>
                  <a:lnTo>
                    <a:pt x="617" y="267"/>
                  </a:lnTo>
                  <a:lnTo>
                    <a:pt x="611" y="258"/>
                  </a:lnTo>
                  <a:lnTo>
                    <a:pt x="607" y="250"/>
                  </a:lnTo>
                  <a:lnTo>
                    <a:pt x="602" y="242"/>
                  </a:lnTo>
                  <a:lnTo>
                    <a:pt x="602" y="242"/>
                  </a:lnTo>
                  <a:lnTo>
                    <a:pt x="552" y="250"/>
                  </a:lnTo>
                  <a:lnTo>
                    <a:pt x="502" y="260"/>
                  </a:lnTo>
                  <a:lnTo>
                    <a:pt x="455" y="275"/>
                  </a:lnTo>
                  <a:lnTo>
                    <a:pt x="407" y="294"/>
                  </a:lnTo>
                  <a:lnTo>
                    <a:pt x="407" y="294"/>
                  </a:lnTo>
                  <a:lnTo>
                    <a:pt x="407" y="304"/>
                  </a:lnTo>
                  <a:lnTo>
                    <a:pt x="407" y="304"/>
                  </a:lnTo>
                  <a:lnTo>
                    <a:pt x="407" y="317"/>
                  </a:lnTo>
                  <a:lnTo>
                    <a:pt x="402" y="327"/>
                  </a:lnTo>
                  <a:lnTo>
                    <a:pt x="396" y="335"/>
                  </a:lnTo>
                  <a:lnTo>
                    <a:pt x="390" y="344"/>
                  </a:lnTo>
                  <a:lnTo>
                    <a:pt x="382" y="352"/>
                  </a:lnTo>
                  <a:lnTo>
                    <a:pt x="371" y="356"/>
                  </a:lnTo>
                  <a:lnTo>
                    <a:pt x="361" y="360"/>
                  </a:lnTo>
                  <a:lnTo>
                    <a:pt x="350" y="363"/>
                  </a:lnTo>
                  <a:lnTo>
                    <a:pt x="350" y="363"/>
                  </a:lnTo>
                  <a:lnTo>
                    <a:pt x="346" y="360"/>
                  </a:lnTo>
                  <a:lnTo>
                    <a:pt x="346" y="360"/>
                  </a:lnTo>
                  <a:lnTo>
                    <a:pt x="338" y="417"/>
                  </a:lnTo>
                  <a:lnTo>
                    <a:pt x="334" y="473"/>
                  </a:lnTo>
                  <a:lnTo>
                    <a:pt x="332" y="531"/>
                  </a:lnTo>
                  <a:lnTo>
                    <a:pt x="336" y="588"/>
                  </a:lnTo>
                  <a:lnTo>
                    <a:pt x="336" y="588"/>
                  </a:lnTo>
                  <a:lnTo>
                    <a:pt x="346" y="590"/>
                  </a:lnTo>
                  <a:lnTo>
                    <a:pt x="357" y="592"/>
                  </a:lnTo>
                  <a:lnTo>
                    <a:pt x="365" y="598"/>
                  </a:lnTo>
                  <a:lnTo>
                    <a:pt x="373" y="604"/>
                  </a:lnTo>
                  <a:lnTo>
                    <a:pt x="380" y="613"/>
                  </a:lnTo>
                  <a:lnTo>
                    <a:pt x="384" y="623"/>
                  </a:lnTo>
                  <a:lnTo>
                    <a:pt x="388" y="633"/>
                  </a:lnTo>
                  <a:lnTo>
                    <a:pt x="388" y="644"/>
                  </a:lnTo>
                  <a:lnTo>
                    <a:pt x="388" y="644"/>
                  </a:lnTo>
                  <a:lnTo>
                    <a:pt x="388" y="654"/>
                  </a:lnTo>
                  <a:lnTo>
                    <a:pt x="388" y="654"/>
                  </a:lnTo>
                  <a:lnTo>
                    <a:pt x="448" y="671"/>
                  </a:lnTo>
                  <a:lnTo>
                    <a:pt x="509" y="683"/>
                  </a:lnTo>
                  <a:lnTo>
                    <a:pt x="571" y="690"/>
                  </a:lnTo>
                  <a:lnTo>
                    <a:pt x="634" y="694"/>
                  </a:lnTo>
                  <a:lnTo>
                    <a:pt x="634" y="694"/>
                  </a:lnTo>
                  <a:lnTo>
                    <a:pt x="646" y="692"/>
                  </a:lnTo>
                  <a:lnTo>
                    <a:pt x="646" y="692"/>
                  </a:lnTo>
                  <a:lnTo>
                    <a:pt x="669" y="661"/>
                  </a:lnTo>
                  <a:lnTo>
                    <a:pt x="688" y="629"/>
                  </a:lnTo>
                  <a:lnTo>
                    <a:pt x="700" y="600"/>
                  </a:lnTo>
                  <a:lnTo>
                    <a:pt x="711" y="575"/>
                  </a:lnTo>
                  <a:lnTo>
                    <a:pt x="523" y="481"/>
                  </a:lnTo>
                  <a:lnTo>
                    <a:pt x="707" y="429"/>
                  </a:lnTo>
                  <a:close/>
                  <a:moveTo>
                    <a:pt x="357" y="696"/>
                  </a:moveTo>
                  <a:lnTo>
                    <a:pt x="357" y="696"/>
                  </a:lnTo>
                  <a:lnTo>
                    <a:pt x="382" y="767"/>
                  </a:lnTo>
                  <a:lnTo>
                    <a:pt x="405" y="827"/>
                  </a:lnTo>
                  <a:lnTo>
                    <a:pt x="405" y="827"/>
                  </a:lnTo>
                  <a:lnTo>
                    <a:pt x="442" y="821"/>
                  </a:lnTo>
                  <a:lnTo>
                    <a:pt x="477" y="811"/>
                  </a:lnTo>
                  <a:lnTo>
                    <a:pt x="509" y="800"/>
                  </a:lnTo>
                  <a:lnTo>
                    <a:pt x="538" y="786"/>
                  </a:lnTo>
                  <a:lnTo>
                    <a:pt x="563" y="771"/>
                  </a:lnTo>
                  <a:lnTo>
                    <a:pt x="588" y="752"/>
                  </a:lnTo>
                  <a:lnTo>
                    <a:pt x="609" y="733"/>
                  </a:lnTo>
                  <a:lnTo>
                    <a:pt x="627" y="715"/>
                  </a:lnTo>
                  <a:lnTo>
                    <a:pt x="627" y="715"/>
                  </a:lnTo>
                  <a:lnTo>
                    <a:pt x="586" y="713"/>
                  </a:lnTo>
                  <a:lnTo>
                    <a:pt x="546" y="711"/>
                  </a:lnTo>
                  <a:lnTo>
                    <a:pt x="511" y="706"/>
                  </a:lnTo>
                  <a:lnTo>
                    <a:pt x="477" y="700"/>
                  </a:lnTo>
                  <a:lnTo>
                    <a:pt x="421" y="690"/>
                  </a:lnTo>
                  <a:lnTo>
                    <a:pt x="380" y="677"/>
                  </a:lnTo>
                  <a:lnTo>
                    <a:pt x="380" y="677"/>
                  </a:lnTo>
                  <a:lnTo>
                    <a:pt x="369" y="688"/>
                  </a:lnTo>
                  <a:lnTo>
                    <a:pt x="357" y="696"/>
                  </a:lnTo>
                  <a:lnTo>
                    <a:pt x="357" y="696"/>
                  </a:lnTo>
                  <a:close/>
                  <a:moveTo>
                    <a:pt x="307" y="342"/>
                  </a:moveTo>
                  <a:lnTo>
                    <a:pt x="307" y="342"/>
                  </a:lnTo>
                  <a:lnTo>
                    <a:pt x="263" y="369"/>
                  </a:lnTo>
                  <a:lnTo>
                    <a:pt x="221" y="398"/>
                  </a:lnTo>
                  <a:lnTo>
                    <a:pt x="182" y="429"/>
                  </a:lnTo>
                  <a:lnTo>
                    <a:pt x="144" y="465"/>
                  </a:lnTo>
                  <a:lnTo>
                    <a:pt x="144" y="465"/>
                  </a:lnTo>
                  <a:lnTo>
                    <a:pt x="150" y="471"/>
                  </a:lnTo>
                  <a:lnTo>
                    <a:pt x="155" y="479"/>
                  </a:lnTo>
                  <a:lnTo>
                    <a:pt x="157" y="490"/>
                  </a:lnTo>
                  <a:lnTo>
                    <a:pt x="157" y="498"/>
                  </a:lnTo>
                  <a:lnTo>
                    <a:pt x="157" y="498"/>
                  </a:lnTo>
                  <a:lnTo>
                    <a:pt x="155" y="515"/>
                  </a:lnTo>
                  <a:lnTo>
                    <a:pt x="148" y="527"/>
                  </a:lnTo>
                  <a:lnTo>
                    <a:pt x="148" y="527"/>
                  </a:lnTo>
                  <a:lnTo>
                    <a:pt x="182" y="550"/>
                  </a:lnTo>
                  <a:lnTo>
                    <a:pt x="215" y="573"/>
                  </a:lnTo>
                  <a:lnTo>
                    <a:pt x="248" y="594"/>
                  </a:lnTo>
                  <a:lnTo>
                    <a:pt x="284" y="611"/>
                  </a:lnTo>
                  <a:lnTo>
                    <a:pt x="284" y="611"/>
                  </a:lnTo>
                  <a:lnTo>
                    <a:pt x="290" y="604"/>
                  </a:lnTo>
                  <a:lnTo>
                    <a:pt x="296" y="598"/>
                  </a:lnTo>
                  <a:lnTo>
                    <a:pt x="305" y="594"/>
                  </a:lnTo>
                  <a:lnTo>
                    <a:pt x="313" y="590"/>
                  </a:lnTo>
                  <a:lnTo>
                    <a:pt x="313" y="590"/>
                  </a:lnTo>
                  <a:lnTo>
                    <a:pt x="309" y="531"/>
                  </a:lnTo>
                  <a:lnTo>
                    <a:pt x="311" y="473"/>
                  </a:lnTo>
                  <a:lnTo>
                    <a:pt x="315" y="415"/>
                  </a:lnTo>
                  <a:lnTo>
                    <a:pt x="323" y="356"/>
                  </a:lnTo>
                  <a:lnTo>
                    <a:pt x="323" y="356"/>
                  </a:lnTo>
                  <a:lnTo>
                    <a:pt x="315" y="350"/>
                  </a:lnTo>
                  <a:lnTo>
                    <a:pt x="307" y="342"/>
                  </a:lnTo>
                  <a:lnTo>
                    <a:pt x="307" y="342"/>
                  </a:lnTo>
                  <a:close/>
                  <a:moveTo>
                    <a:pt x="42" y="498"/>
                  </a:moveTo>
                  <a:lnTo>
                    <a:pt x="42" y="498"/>
                  </a:lnTo>
                  <a:lnTo>
                    <a:pt x="44" y="483"/>
                  </a:lnTo>
                  <a:lnTo>
                    <a:pt x="48" y="471"/>
                  </a:lnTo>
                  <a:lnTo>
                    <a:pt x="48" y="471"/>
                  </a:lnTo>
                  <a:lnTo>
                    <a:pt x="27" y="448"/>
                  </a:lnTo>
                  <a:lnTo>
                    <a:pt x="5" y="423"/>
                  </a:lnTo>
                  <a:lnTo>
                    <a:pt x="5" y="423"/>
                  </a:lnTo>
                  <a:lnTo>
                    <a:pt x="0" y="465"/>
                  </a:lnTo>
                  <a:lnTo>
                    <a:pt x="2" y="506"/>
                  </a:lnTo>
                  <a:lnTo>
                    <a:pt x="7" y="548"/>
                  </a:lnTo>
                  <a:lnTo>
                    <a:pt x="13" y="590"/>
                  </a:lnTo>
                  <a:lnTo>
                    <a:pt x="13" y="590"/>
                  </a:lnTo>
                  <a:lnTo>
                    <a:pt x="34" y="561"/>
                  </a:lnTo>
                  <a:lnTo>
                    <a:pt x="52" y="533"/>
                  </a:lnTo>
                  <a:lnTo>
                    <a:pt x="52" y="533"/>
                  </a:lnTo>
                  <a:lnTo>
                    <a:pt x="48" y="525"/>
                  </a:lnTo>
                  <a:lnTo>
                    <a:pt x="44" y="517"/>
                  </a:lnTo>
                  <a:lnTo>
                    <a:pt x="42" y="508"/>
                  </a:lnTo>
                  <a:lnTo>
                    <a:pt x="42" y="498"/>
                  </a:lnTo>
                  <a:lnTo>
                    <a:pt x="42" y="498"/>
                  </a:lnTo>
                  <a:close/>
                  <a:moveTo>
                    <a:pt x="661" y="165"/>
                  </a:moveTo>
                  <a:lnTo>
                    <a:pt x="661" y="165"/>
                  </a:lnTo>
                  <a:lnTo>
                    <a:pt x="671" y="167"/>
                  </a:lnTo>
                  <a:lnTo>
                    <a:pt x="680" y="169"/>
                  </a:lnTo>
                  <a:lnTo>
                    <a:pt x="690" y="173"/>
                  </a:lnTo>
                  <a:lnTo>
                    <a:pt x="698" y="179"/>
                  </a:lnTo>
                  <a:lnTo>
                    <a:pt x="705" y="185"/>
                  </a:lnTo>
                  <a:lnTo>
                    <a:pt x="711" y="194"/>
                  </a:lnTo>
                  <a:lnTo>
                    <a:pt x="715" y="202"/>
                  </a:lnTo>
                  <a:lnTo>
                    <a:pt x="717" y="213"/>
                  </a:lnTo>
                  <a:lnTo>
                    <a:pt x="717" y="213"/>
                  </a:lnTo>
                  <a:lnTo>
                    <a:pt x="763" y="215"/>
                  </a:lnTo>
                  <a:lnTo>
                    <a:pt x="807" y="219"/>
                  </a:lnTo>
                  <a:lnTo>
                    <a:pt x="850" y="225"/>
                  </a:lnTo>
                  <a:lnTo>
                    <a:pt x="894" y="235"/>
                  </a:lnTo>
                  <a:lnTo>
                    <a:pt x="894" y="235"/>
                  </a:lnTo>
                  <a:lnTo>
                    <a:pt x="871" y="200"/>
                  </a:lnTo>
                  <a:lnTo>
                    <a:pt x="846" y="169"/>
                  </a:lnTo>
                  <a:lnTo>
                    <a:pt x="819" y="138"/>
                  </a:lnTo>
                  <a:lnTo>
                    <a:pt x="788" y="110"/>
                  </a:lnTo>
                  <a:lnTo>
                    <a:pt x="757" y="85"/>
                  </a:lnTo>
                  <a:lnTo>
                    <a:pt x="721" y="63"/>
                  </a:lnTo>
                  <a:lnTo>
                    <a:pt x="682" y="44"/>
                  </a:lnTo>
                  <a:lnTo>
                    <a:pt x="642" y="27"/>
                  </a:lnTo>
                  <a:lnTo>
                    <a:pt x="642" y="27"/>
                  </a:lnTo>
                  <a:lnTo>
                    <a:pt x="617" y="19"/>
                  </a:lnTo>
                  <a:lnTo>
                    <a:pt x="592" y="13"/>
                  </a:lnTo>
                  <a:lnTo>
                    <a:pt x="567" y="8"/>
                  </a:lnTo>
                  <a:lnTo>
                    <a:pt x="540" y="4"/>
                  </a:lnTo>
                  <a:lnTo>
                    <a:pt x="540" y="4"/>
                  </a:lnTo>
                  <a:lnTo>
                    <a:pt x="571" y="42"/>
                  </a:lnTo>
                  <a:lnTo>
                    <a:pt x="600" y="83"/>
                  </a:lnTo>
                  <a:lnTo>
                    <a:pt x="625" y="123"/>
                  </a:lnTo>
                  <a:lnTo>
                    <a:pt x="648" y="167"/>
                  </a:lnTo>
                  <a:lnTo>
                    <a:pt x="648" y="167"/>
                  </a:lnTo>
                  <a:lnTo>
                    <a:pt x="661" y="165"/>
                  </a:lnTo>
                  <a:lnTo>
                    <a:pt x="661" y="165"/>
                  </a:lnTo>
                  <a:close/>
                  <a:moveTo>
                    <a:pt x="332" y="702"/>
                  </a:moveTo>
                  <a:lnTo>
                    <a:pt x="332" y="702"/>
                  </a:lnTo>
                  <a:lnTo>
                    <a:pt x="319" y="700"/>
                  </a:lnTo>
                  <a:lnTo>
                    <a:pt x="309" y="698"/>
                  </a:lnTo>
                  <a:lnTo>
                    <a:pt x="298" y="692"/>
                  </a:lnTo>
                  <a:lnTo>
                    <a:pt x="290" y="686"/>
                  </a:lnTo>
                  <a:lnTo>
                    <a:pt x="284" y="677"/>
                  </a:lnTo>
                  <a:lnTo>
                    <a:pt x="277" y="667"/>
                  </a:lnTo>
                  <a:lnTo>
                    <a:pt x="275" y="656"/>
                  </a:lnTo>
                  <a:lnTo>
                    <a:pt x="273" y="644"/>
                  </a:lnTo>
                  <a:lnTo>
                    <a:pt x="273" y="644"/>
                  </a:lnTo>
                  <a:lnTo>
                    <a:pt x="275" y="633"/>
                  </a:lnTo>
                  <a:lnTo>
                    <a:pt x="275" y="633"/>
                  </a:lnTo>
                  <a:lnTo>
                    <a:pt x="238" y="615"/>
                  </a:lnTo>
                  <a:lnTo>
                    <a:pt x="202" y="594"/>
                  </a:lnTo>
                  <a:lnTo>
                    <a:pt x="167" y="571"/>
                  </a:lnTo>
                  <a:lnTo>
                    <a:pt x="134" y="546"/>
                  </a:lnTo>
                  <a:lnTo>
                    <a:pt x="134" y="546"/>
                  </a:lnTo>
                  <a:lnTo>
                    <a:pt x="125" y="550"/>
                  </a:lnTo>
                  <a:lnTo>
                    <a:pt x="117" y="552"/>
                  </a:lnTo>
                  <a:lnTo>
                    <a:pt x="109" y="556"/>
                  </a:lnTo>
                  <a:lnTo>
                    <a:pt x="98" y="556"/>
                  </a:lnTo>
                  <a:lnTo>
                    <a:pt x="98" y="556"/>
                  </a:lnTo>
                  <a:lnTo>
                    <a:pt x="84" y="554"/>
                  </a:lnTo>
                  <a:lnTo>
                    <a:pt x="71" y="548"/>
                  </a:lnTo>
                  <a:lnTo>
                    <a:pt x="71" y="548"/>
                  </a:lnTo>
                  <a:lnTo>
                    <a:pt x="44" y="583"/>
                  </a:lnTo>
                  <a:lnTo>
                    <a:pt x="21" y="619"/>
                  </a:lnTo>
                  <a:lnTo>
                    <a:pt x="21" y="619"/>
                  </a:lnTo>
                  <a:lnTo>
                    <a:pt x="36" y="658"/>
                  </a:lnTo>
                  <a:lnTo>
                    <a:pt x="52" y="696"/>
                  </a:lnTo>
                  <a:lnTo>
                    <a:pt x="71" y="731"/>
                  </a:lnTo>
                  <a:lnTo>
                    <a:pt x="94" y="767"/>
                  </a:lnTo>
                  <a:lnTo>
                    <a:pt x="94" y="767"/>
                  </a:lnTo>
                  <a:lnTo>
                    <a:pt x="132" y="783"/>
                  </a:lnTo>
                  <a:lnTo>
                    <a:pt x="167" y="798"/>
                  </a:lnTo>
                  <a:lnTo>
                    <a:pt x="202" y="808"/>
                  </a:lnTo>
                  <a:lnTo>
                    <a:pt x="236" y="817"/>
                  </a:lnTo>
                  <a:lnTo>
                    <a:pt x="267" y="823"/>
                  </a:lnTo>
                  <a:lnTo>
                    <a:pt x="296" y="827"/>
                  </a:lnTo>
                  <a:lnTo>
                    <a:pt x="342" y="829"/>
                  </a:lnTo>
                  <a:lnTo>
                    <a:pt x="342" y="829"/>
                  </a:lnTo>
                  <a:lnTo>
                    <a:pt x="382" y="829"/>
                  </a:lnTo>
                  <a:lnTo>
                    <a:pt x="382" y="829"/>
                  </a:lnTo>
                  <a:lnTo>
                    <a:pt x="355" y="763"/>
                  </a:lnTo>
                  <a:lnTo>
                    <a:pt x="334" y="702"/>
                  </a:lnTo>
                  <a:lnTo>
                    <a:pt x="334" y="702"/>
                  </a:lnTo>
                  <a:lnTo>
                    <a:pt x="332" y="702"/>
                  </a:lnTo>
                  <a:lnTo>
                    <a:pt x="332" y="702"/>
                  </a:lnTo>
                  <a:close/>
                  <a:moveTo>
                    <a:pt x="98" y="442"/>
                  </a:moveTo>
                  <a:lnTo>
                    <a:pt x="98" y="442"/>
                  </a:lnTo>
                  <a:lnTo>
                    <a:pt x="113" y="444"/>
                  </a:lnTo>
                  <a:lnTo>
                    <a:pt x="127" y="448"/>
                  </a:lnTo>
                  <a:lnTo>
                    <a:pt x="127" y="448"/>
                  </a:lnTo>
                  <a:lnTo>
                    <a:pt x="165" y="413"/>
                  </a:lnTo>
                  <a:lnTo>
                    <a:pt x="207" y="379"/>
                  </a:lnTo>
                  <a:lnTo>
                    <a:pt x="250" y="348"/>
                  </a:lnTo>
                  <a:lnTo>
                    <a:pt x="294" y="321"/>
                  </a:lnTo>
                  <a:lnTo>
                    <a:pt x="294" y="321"/>
                  </a:lnTo>
                  <a:lnTo>
                    <a:pt x="292" y="313"/>
                  </a:lnTo>
                  <a:lnTo>
                    <a:pt x="292" y="304"/>
                  </a:lnTo>
                  <a:lnTo>
                    <a:pt x="292" y="304"/>
                  </a:lnTo>
                  <a:lnTo>
                    <a:pt x="294" y="292"/>
                  </a:lnTo>
                  <a:lnTo>
                    <a:pt x="296" y="281"/>
                  </a:lnTo>
                  <a:lnTo>
                    <a:pt x="302" y="273"/>
                  </a:lnTo>
                  <a:lnTo>
                    <a:pt x="309" y="263"/>
                  </a:lnTo>
                  <a:lnTo>
                    <a:pt x="317" y="256"/>
                  </a:lnTo>
                  <a:lnTo>
                    <a:pt x="327" y="252"/>
                  </a:lnTo>
                  <a:lnTo>
                    <a:pt x="338" y="248"/>
                  </a:lnTo>
                  <a:lnTo>
                    <a:pt x="350" y="246"/>
                  </a:lnTo>
                  <a:lnTo>
                    <a:pt x="350" y="246"/>
                  </a:lnTo>
                  <a:lnTo>
                    <a:pt x="352" y="248"/>
                  </a:lnTo>
                  <a:lnTo>
                    <a:pt x="352" y="248"/>
                  </a:lnTo>
                  <a:lnTo>
                    <a:pt x="357" y="240"/>
                  </a:lnTo>
                  <a:lnTo>
                    <a:pt x="357" y="240"/>
                  </a:lnTo>
                  <a:lnTo>
                    <a:pt x="369" y="206"/>
                  </a:lnTo>
                  <a:lnTo>
                    <a:pt x="382" y="175"/>
                  </a:lnTo>
                  <a:lnTo>
                    <a:pt x="396" y="144"/>
                  </a:lnTo>
                  <a:lnTo>
                    <a:pt x="413" y="115"/>
                  </a:lnTo>
                  <a:lnTo>
                    <a:pt x="430" y="83"/>
                  </a:lnTo>
                  <a:lnTo>
                    <a:pt x="448" y="56"/>
                  </a:lnTo>
                  <a:lnTo>
                    <a:pt x="469" y="27"/>
                  </a:lnTo>
                  <a:lnTo>
                    <a:pt x="490" y="0"/>
                  </a:lnTo>
                  <a:lnTo>
                    <a:pt x="490" y="0"/>
                  </a:lnTo>
                  <a:lnTo>
                    <a:pt x="452" y="0"/>
                  </a:lnTo>
                  <a:lnTo>
                    <a:pt x="415" y="4"/>
                  </a:lnTo>
                  <a:lnTo>
                    <a:pt x="377" y="10"/>
                  </a:lnTo>
                  <a:lnTo>
                    <a:pt x="342" y="21"/>
                  </a:lnTo>
                  <a:lnTo>
                    <a:pt x="307" y="33"/>
                  </a:lnTo>
                  <a:lnTo>
                    <a:pt x="273" y="48"/>
                  </a:lnTo>
                  <a:lnTo>
                    <a:pt x="242" y="65"/>
                  </a:lnTo>
                  <a:lnTo>
                    <a:pt x="211" y="83"/>
                  </a:lnTo>
                  <a:lnTo>
                    <a:pt x="180" y="106"/>
                  </a:lnTo>
                  <a:lnTo>
                    <a:pt x="152" y="129"/>
                  </a:lnTo>
                  <a:lnTo>
                    <a:pt x="125" y="156"/>
                  </a:lnTo>
                  <a:lnTo>
                    <a:pt x="102" y="185"/>
                  </a:lnTo>
                  <a:lnTo>
                    <a:pt x="80" y="217"/>
                  </a:lnTo>
                  <a:lnTo>
                    <a:pt x="61" y="248"/>
                  </a:lnTo>
                  <a:lnTo>
                    <a:pt x="42" y="283"/>
                  </a:lnTo>
                  <a:lnTo>
                    <a:pt x="27" y="321"/>
                  </a:lnTo>
                  <a:lnTo>
                    <a:pt x="27" y="321"/>
                  </a:lnTo>
                  <a:lnTo>
                    <a:pt x="17" y="356"/>
                  </a:lnTo>
                  <a:lnTo>
                    <a:pt x="9" y="392"/>
                  </a:lnTo>
                  <a:lnTo>
                    <a:pt x="9" y="392"/>
                  </a:lnTo>
                  <a:lnTo>
                    <a:pt x="36" y="423"/>
                  </a:lnTo>
                  <a:lnTo>
                    <a:pt x="65" y="454"/>
                  </a:lnTo>
                  <a:lnTo>
                    <a:pt x="65" y="454"/>
                  </a:lnTo>
                  <a:lnTo>
                    <a:pt x="71" y="448"/>
                  </a:lnTo>
                  <a:lnTo>
                    <a:pt x="80" y="444"/>
                  </a:lnTo>
                  <a:lnTo>
                    <a:pt x="90" y="442"/>
                  </a:lnTo>
                  <a:lnTo>
                    <a:pt x="98" y="442"/>
                  </a:lnTo>
                  <a:lnTo>
                    <a:pt x="98"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0" name="Freeform 6"/>
            <p:cNvSpPr>
              <a:spLocks/>
            </p:cNvSpPr>
            <p:nvPr/>
          </p:nvSpPr>
          <p:spPr bwMode="auto">
            <a:xfrm>
              <a:off x="7131050" y="1906588"/>
              <a:ext cx="1404937" cy="869950"/>
            </a:xfrm>
            <a:custGeom>
              <a:avLst/>
              <a:gdLst>
                <a:gd name="T0" fmla="*/ 0 w 885"/>
                <a:gd name="T1" fmla="*/ 427 h 548"/>
                <a:gd name="T2" fmla="*/ 73 w 885"/>
                <a:gd name="T3" fmla="*/ 475 h 548"/>
                <a:gd name="T4" fmla="*/ 144 w 885"/>
                <a:gd name="T5" fmla="*/ 510 h 548"/>
                <a:gd name="T6" fmla="*/ 215 w 885"/>
                <a:gd name="T7" fmla="*/ 533 h 548"/>
                <a:gd name="T8" fmla="*/ 281 w 885"/>
                <a:gd name="T9" fmla="*/ 546 h 548"/>
                <a:gd name="T10" fmla="*/ 346 w 885"/>
                <a:gd name="T11" fmla="*/ 548 h 548"/>
                <a:gd name="T12" fmla="*/ 406 w 885"/>
                <a:gd name="T13" fmla="*/ 542 h 548"/>
                <a:gd name="T14" fmla="*/ 465 w 885"/>
                <a:gd name="T15" fmla="*/ 529 h 548"/>
                <a:gd name="T16" fmla="*/ 517 w 885"/>
                <a:gd name="T17" fmla="*/ 506 h 548"/>
                <a:gd name="T18" fmla="*/ 567 w 885"/>
                <a:gd name="T19" fmla="*/ 481 h 548"/>
                <a:gd name="T20" fmla="*/ 613 w 885"/>
                <a:gd name="T21" fmla="*/ 448 h 548"/>
                <a:gd name="T22" fmla="*/ 654 w 885"/>
                <a:gd name="T23" fmla="*/ 412 h 548"/>
                <a:gd name="T24" fmla="*/ 690 w 885"/>
                <a:gd name="T25" fmla="*/ 375 h 548"/>
                <a:gd name="T26" fmla="*/ 721 w 885"/>
                <a:gd name="T27" fmla="*/ 335 h 548"/>
                <a:gd name="T28" fmla="*/ 746 w 885"/>
                <a:gd name="T29" fmla="*/ 294 h 548"/>
                <a:gd name="T30" fmla="*/ 767 w 885"/>
                <a:gd name="T31" fmla="*/ 252 h 548"/>
                <a:gd name="T32" fmla="*/ 779 w 885"/>
                <a:gd name="T33" fmla="*/ 210 h 548"/>
                <a:gd name="T34" fmla="*/ 885 w 885"/>
                <a:gd name="T35" fmla="*/ 264 h 548"/>
                <a:gd name="T36" fmla="*/ 508 w 885"/>
                <a:gd name="T37" fmla="*/ 75 h 548"/>
                <a:gd name="T38" fmla="*/ 623 w 885"/>
                <a:gd name="T39" fmla="*/ 131 h 548"/>
                <a:gd name="T40" fmla="*/ 610 w 885"/>
                <a:gd name="T41" fmla="*/ 173 h 548"/>
                <a:gd name="T42" fmla="*/ 586 w 885"/>
                <a:gd name="T43" fmla="*/ 231 h 548"/>
                <a:gd name="T44" fmla="*/ 542 w 885"/>
                <a:gd name="T45" fmla="*/ 300 h 548"/>
                <a:gd name="T46" fmla="*/ 513 w 885"/>
                <a:gd name="T47" fmla="*/ 335 h 548"/>
                <a:gd name="T48" fmla="*/ 475 w 885"/>
                <a:gd name="T49" fmla="*/ 369 h 548"/>
                <a:gd name="T50" fmla="*/ 431 w 885"/>
                <a:gd name="T51" fmla="*/ 400 h 548"/>
                <a:gd name="T52" fmla="*/ 381 w 885"/>
                <a:gd name="T53" fmla="*/ 425 h 548"/>
                <a:gd name="T54" fmla="*/ 323 w 885"/>
                <a:gd name="T55" fmla="*/ 444 h 548"/>
                <a:gd name="T56" fmla="*/ 256 w 885"/>
                <a:gd name="T57" fmla="*/ 456 h 548"/>
                <a:gd name="T58" fmla="*/ 181 w 885"/>
                <a:gd name="T59" fmla="*/ 458 h 548"/>
                <a:gd name="T60" fmla="*/ 96 w 885"/>
                <a:gd name="T61" fmla="*/ 450 h 548"/>
                <a:gd name="T62" fmla="*/ 0 w 885"/>
                <a:gd name="T63" fmla="*/ 42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5" h="548">
                  <a:moveTo>
                    <a:pt x="0" y="427"/>
                  </a:moveTo>
                  <a:lnTo>
                    <a:pt x="0" y="427"/>
                  </a:lnTo>
                  <a:lnTo>
                    <a:pt x="38" y="454"/>
                  </a:lnTo>
                  <a:lnTo>
                    <a:pt x="73" y="475"/>
                  </a:lnTo>
                  <a:lnTo>
                    <a:pt x="108" y="494"/>
                  </a:lnTo>
                  <a:lnTo>
                    <a:pt x="144" y="510"/>
                  </a:lnTo>
                  <a:lnTo>
                    <a:pt x="179" y="523"/>
                  </a:lnTo>
                  <a:lnTo>
                    <a:pt x="215" y="533"/>
                  </a:lnTo>
                  <a:lnTo>
                    <a:pt x="248" y="542"/>
                  </a:lnTo>
                  <a:lnTo>
                    <a:pt x="281" y="546"/>
                  </a:lnTo>
                  <a:lnTo>
                    <a:pt x="313" y="548"/>
                  </a:lnTo>
                  <a:lnTo>
                    <a:pt x="346" y="548"/>
                  </a:lnTo>
                  <a:lnTo>
                    <a:pt x="375" y="546"/>
                  </a:lnTo>
                  <a:lnTo>
                    <a:pt x="406" y="542"/>
                  </a:lnTo>
                  <a:lnTo>
                    <a:pt x="436" y="535"/>
                  </a:lnTo>
                  <a:lnTo>
                    <a:pt x="465" y="529"/>
                  </a:lnTo>
                  <a:lnTo>
                    <a:pt x="492" y="519"/>
                  </a:lnTo>
                  <a:lnTo>
                    <a:pt x="517" y="506"/>
                  </a:lnTo>
                  <a:lnTo>
                    <a:pt x="544" y="494"/>
                  </a:lnTo>
                  <a:lnTo>
                    <a:pt x="567" y="481"/>
                  </a:lnTo>
                  <a:lnTo>
                    <a:pt x="592" y="464"/>
                  </a:lnTo>
                  <a:lnTo>
                    <a:pt x="613" y="448"/>
                  </a:lnTo>
                  <a:lnTo>
                    <a:pt x="635" y="431"/>
                  </a:lnTo>
                  <a:lnTo>
                    <a:pt x="654" y="412"/>
                  </a:lnTo>
                  <a:lnTo>
                    <a:pt x="673" y="394"/>
                  </a:lnTo>
                  <a:lnTo>
                    <a:pt x="690" y="375"/>
                  </a:lnTo>
                  <a:lnTo>
                    <a:pt x="706" y="354"/>
                  </a:lnTo>
                  <a:lnTo>
                    <a:pt x="721" y="335"/>
                  </a:lnTo>
                  <a:lnTo>
                    <a:pt x="735" y="314"/>
                  </a:lnTo>
                  <a:lnTo>
                    <a:pt x="746" y="294"/>
                  </a:lnTo>
                  <a:lnTo>
                    <a:pt x="756" y="273"/>
                  </a:lnTo>
                  <a:lnTo>
                    <a:pt x="767" y="252"/>
                  </a:lnTo>
                  <a:lnTo>
                    <a:pt x="773" y="231"/>
                  </a:lnTo>
                  <a:lnTo>
                    <a:pt x="779" y="210"/>
                  </a:lnTo>
                  <a:lnTo>
                    <a:pt x="779" y="210"/>
                  </a:lnTo>
                  <a:lnTo>
                    <a:pt x="885" y="264"/>
                  </a:lnTo>
                  <a:lnTo>
                    <a:pt x="777" y="0"/>
                  </a:lnTo>
                  <a:lnTo>
                    <a:pt x="508" y="75"/>
                  </a:lnTo>
                  <a:lnTo>
                    <a:pt x="623" y="131"/>
                  </a:lnTo>
                  <a:lnTo>
                    <a:pt x="623" y="131"/>
                  </a:lnTo>
                  <a:lnTo>
                    <a:pt x="619" y="152"/>
                  </a:lnTo>
                  <a:lnTo>
                    <a:pt x="610" y="173"/>
                  </a:lnTo>
                  <a:lnTo>
                    <a:pt x="600" y="200"/>
                  </a:lnTo>
                  <a:lnTo>
                    <a:pt x="586" y="231"/>
                  </a:lnTo>
                  <a:lnTo>
                    <a:pt x="567" y="264"/>
                  </a:lnTo>
                  <a:lnTo>
                    <a:pt x="542" y="300"/>
                  </a:lnTo>
                  <a:lnTo>
                    <a:pt x="527" y="319"/>
                  </a:lnTo>
                  <a:lnTo>
                    <a:pt x="513" y="335"/>
                  </a:lnTo>
                  <a:lnTo>
                    <a:pt x="494" y="352"/>
                  </a:lnTo>
                  <a:lnTo>
                    <a:pt x="475" y="369"/>
                  </a:lnTo>
                  <a:lnTo>
                    <a:pt x="454" y="385"/>
                  </a:lnTo>
                  <a:lnTo>
                    <a:pt x="431" y="400"/>
                  </a:lnTo>
                  <a:lnTo>
                    <a:pt x="408" y="412"/>
                  </a:lnTo>
                  <a:lnTo>
                    <a:pt x="381" y="425"/>
                  </a:lnTo>
                  <a:lnTo>
                    <a:pt x="354" y="435"/>
                  </a:lnTo>
                  <a:lnTo>
                    <a:pt x="323" y="444"/>
                  </a:lnTo>
                  <a:lnTo>
                    <a:pt x="290" y="452"/>
                  </a:lnTo>
                  <a:lnTo>
                    <a:pt x="256" y="456"/>
                  </a:lnTo>
                  <a:lnTo>
                    <a:pt x="219" y="458"/>
                  </a:lnTo>
                  <a:lnTo>
                    <a:pt x="181" y="458"/>
                  </a:lnTo>
                  <a:lnTo>
                    <a:pt x="140" y="454"/>
                  </a:lnTo>
                  <a:lnTo>
                    <a:pt x="96" y="450"/>
                  </a:lnTo>
                  <a:lnTo>
                    <a:pt x="50" y="439"/>
                  </a:lnTo>
                  <a:lnTo>
                    <a:pt x="0" y="427"/>
                  </a:lnTo>
                  <a:lnTo>
                    <a:pt x="0" y="427"/>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grpSp>
        <p:nvGrpSpPr>
          <p:cNvPr id="11" name="组合 10"/>
          <p:cNvGrpSpPr/>
          <p:nvPr/>
        </p:nvGrpSpPr>
        <p:grpSpPr>
          <a:xfrm>
            <a:off x="5075152" y="1167377"/>
            <a:ext cx="1845910" cy="1360783"/>
            <a:chOff x="9936163" y="1336675"/>
            <a:chExt cx="2030412" cy="1443038"/>
          </a:xfrm>
        </p:grpSpPr>
        <p:sp>
          <p:nvSpPr>
            <p:cNvPr id="12" name="Freeform 10"/>
            <p:cNvSpPr>
              <a:spLocks/>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3" name="Freeform 11"/>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grpSp>
        <p:nvGrpSpPr>
          <p:cNvPr id="14" name="组合 13"/>
          <p:cNvGrpSpPr/>
          <p:nvPr/>
        </p:nvGrpSpPr>
        <p:grpSpPr>
          <a:xfrm>
            <a:off x="9115356" y="1134360"/>
            <a:ext cx="1484916" cy="1259069"/>
            <a:chOff x="6973888" y="4152900"/>
            <a:chExt cx="1743075" cy="1477963"/>
          </a:xfrm>
        </p:grpSpPr>
        <p:sp>
          <p:nvSpPr>
            <p:cNvPr id="15" name="Freeform 31"/>
            <p:cNvSpPr>
              <a:spLocks/>
            </p:cNvSpPr>
            <p:nvPr/>
          </p:nvSpPr>
          <p:spPr bwMode="auto">
            <a:xfrm>
              <a:off x="6973888" y="4152900"/>
              <a:ext cx="1743075" cy="1477963"/>
            </a:xfrm>
            <a:custGeom>
              <a:avLst/>
              <a:gdLst>
                <a:gd name="T0" fmla="*/ 23 w 1098"/>
                <a:gd name="T1" fmla="*/ 931 h 931"/>
                <a:gd name="T2" fmla="*/ 23 w 1098"/>
                <a:gd name="T3" fmla="*/ 931 h 931"/>
                <a:gd name="T4" fmla="*/ 12 w 1098"/>
                <a:gd name="T5" fmla="*/ 929 h 931"/>
                <a:gd name="T6" fmla="*/ 6 w 1098"/>
                <a:gd name="T7" fmla="*/ 923 h 931"/>
                <a:gd name="T8" fmla="*/ 6 w 1098"/>
                <a:gd name="T9" fmla="*/ 923 h 931"/>
                <a:gd name="T10" fmla="*/ 6 w 1098"/>
                <a:gd name="T11" fmla="*/ 923 h 931"/>
                <a:gd name="T12" fmla="*/ 0 w 1098"/>
                <a:gd name="T13" fmla="*/ 917 h 931"/>
                <a:gd name="T14" fmla="*/ 0 w 1098"/>
                <a:gd name="T15" fmla="*/ 908 h 931"/>
                <a:gd name="T16" fmla="*/ 0 w 1098"/>
                <a:gd name="T17" fmla="*/ 908 h 931"/>
                <a:gd name="T18" fmla="*/ 0 w 1098"/>
                <a:gd name="T19" fmla="*/ 23 h 931"/>
                <a:gd name="T20" fmla="*/ 0 w 1098"/>
                <a:gd name="T21" fmla="*/ 23 h 931"/>
                <a:gd name="T22" fmla="*/ 0 w 1098"/>
                <a:gd name="T23" fmla="*/ 23 h 931"/>
                <a:gd name="T24" fmla="*/ 0 w 1098"/>
                <a:gd name="T25" fmla="*/ 15 h 931"/>
                <a:gd name="T26" fmla="*/ 6 w 1098"/>
                <a:gd name="T27" fmla="*/ 9 h 931"/>
                <a:gd name="T28" fmla="*/ 12 w 1098"/>
                <a:gd name="T29" fmla="*/ 3 h 931"/>
                <a:gd name="T30" fmla="*/ 23 w 1098"/>
                <a:gd name="T31" fmla="*/ 0 h 931"/>
                <a:gd name="T32" fmla="*/ 23 w 1098"/>
                <a:gd name="T33" fmla="*/ 0 h 931"/>
                <a:gd name="T34" fmla="*/ 23 w 1098"/>
                <a:gd name="T35" fmla="*/ 0 h 931"/>
                <a:gd name="T36" fmla="*/ 31 w 1098"/>
                <a:gd name="T37" fmla="*/ 3 h 931"/>
                <a:gd name="T38" fmla="*/ 39 w 1098"/>
                <a:gd name="T39" fmla="*/ 9 h 931"/>
                <a:gd name="T40" fmla="*/ 43 w 1098"/>
                <a:gd name="T41" fmla="*/ 15 h 931"/>
                <a:gd name="T42" fmla="*/ 45 w 1098"/>
                <a:gd name="T43" fmla="*/ 23 h 931"/>
                <a:gd name="T44" fmla="*/ 45 w 1098"/>
                <a:gd name="T45" fmla="*/ 23 h 931"/>
                <a:gd name="T46" fmla="*/ 45 w 1098"/>
                <a:gd name="T47" fmla="*/ 884 h 931"/>
                <a:gd name="T48" fmla="*/ 1074 w 1098"/>
                <a:gd name="T49" fmla="*/ 884 h 931"/>
                <a:gd name="T50" fmla="*/ 1074 w 1098"/>
                <a:gd name="T51" fmla="*/ 884 h 931"/>
                <a:gd name="T52" fmla="*/ 1084 w 1098"/>
                <a:gd name="T53" fmla="*/ 886 h 931"/>
                <a:gd name="T54" fmla="*/ 1090 w 1098"/>
                <a:gd name="T55" fmla="*/ 892 h 931"/>
                <a:gd name="T56" fmla="*/ 1096 w 1098"/>
                <a:gd name="T57" fmla="*/ 898 h 931"/>
                <a:gd name="T58" fmla="*/ 1098 w 1098"/>
                <a:gd name="T59" fmla="*/ 908 h 931"/>
                <a:gd name="T60" fmla="*/ 1098 w 1098"/>
                <a:gd name="T61" fmla="*/ 908 h 931"/>
                <a:gd name="T62" fmla="*/ 1098 w 1098"/>
                <a:gd name="T63" fmla="*/ 908 h 931"/>
                <a:gd name="T64" fmla="*/ 1096 w 1098"/>
                <a:gd name="T65" fmla="*/ 917 h 931"/>
                <a:gd name="T66" fmla="*/ 1090 w 1098"/>
                <a:gd name="T67" fmla="*/ 923 h 931"/>
                <a:gd name="T68" fmla="*/ 1084 w 1098"/>
                <a:gd name="T69" fmla="*/ 929 h 931"/>
                <a:gd name="T70" fmla="*/ 1074 w 1098"/>
                <a:gd name="T71" fmla="*/ 931 h 931"/>
                <a:gd name="T72" fmla="*/ 1074 w 1098"/>
                <a:gd name="T73" fmla="*/ 931 h 931"/>
                <a:gd name="T74" fmla="*/ 23 w 1098"/>
                <a:gd name="T75" fmla="*/ 931 h 931"/>
                <a:gd name="T76" fmla="*/ 23 w 1098"/>
                <a:gd name="T7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8" h="931">
                  <a:moveTo>
                    <a:pt x="23" y="931"/>
                  </a:moveTo>
                  <a:lnTo>
                    <a:pt x="23" y="931"/>
                  </a:lnTo>
                  <a:lnTo>
                    <a:pt x="12" y="929"/>
                  </a:lnTo>
                  <a:lnTo>
                    <a:pt x="6" y="923"/>
                  </a:lnTo>
                  <a:lnTo>
                    <a:pt x="6" y="923"/>
                  </a:lnTo>
                  <a:lnTo>
                    <a:pt x="6" y="923"/>
                  </a:lnTo>
                  <a:lnTo>
                    <a:pt x="0" y="917"/>
                  </a:lnTo>
                  <a:lnTo>
                    <a:pt x="0" y="908"/>
                  </a:lnTo>
                  <a:lnTo>
                    <a:pt x="0" y="908"/>
                  </a:lnTo>
                  <a:lnTo>
                    <a:pt x="0" y="23"/>
                  </a:lnTo>
                  <a:lnTo>
                    <a:pt x="0" y="23"/>
                  </a:lnTo>
                  <a:lnTo>
                    <a:pt x="0" y="23"/>
                  </a:lnTo>
                  <a:lnTo>
                    <a:pt x="0" y="15"/>
                  </a:lnTo>
                  <a:lnTo>
                    <a:pt x="6" y="9"/>
                  </a:lnTo>
                  <a:lnTo>
                    <a:pt x="12" y="3"/>
                  </a:lnTo>
                  <a:lnTo>
                    <a:pt x="23" y="0"/>
                  </a:lnTo>
                  <a:lnTo>
                    <a:pt x="23" y="0"/>
                  </a:lnTo>
                  <a:lnTo>
                    <a:pt x="23" y="0"/>
                  </a:lnTo>
                  <a:lnTo>
                    <a:pt x="31" y="3"/>
                  </a:lnTo>
                  <a:lnTo>
                    <a:pt x="39" y="9"/>
                  </a:lnTo>
                  <a:lnTo>
                    <a:pt x="43" y="15"/>
                  </a:lnTo>
                  <a:lnTo>
                    <a:pt x="45" y="23"/>
                  </a:lnTo>
                  <a:lnTo>
                    <a:pt x="45" y="23"/>
                  </a:lnTo>
                  <a:lnTo>
                    <a:pt x="45" y="884"/>
                  </a:lnTo>
                  <a:lnTo>
                    <a:pt x="1074" y="884"/>
                  </a:lnTo>
                  <a:lnTo>
                    <a:pt x="1074" y="884"/>
                  </a:lnTo>
                  <a:lnTo>
                    <a:pt x="1084" y="886"/>
                  </a:lnTo>
                  <a:lnTo>
                    <a:pt x="1090" y="892"/>
                  </a:lnTo>
                  <a:lnTo>
                    <a:pt x="1096" y="898"/>
                  </a:lnTo>
                  <a:lnTo>
                    <a:pt x="1098" y="908"/>
                  </a:lnTo>
                  <a:lnTo>
                    <a:pt x="1098" y="908"/>
                  </a:lnTo>
                  <a:lnTo>
                    <a:pt x="1098" y="908"/>
                  </a:lnTo>
                  <a:lnTo>
                    <a:pt x="1096" y="917"/>
                  </a:lnTo>
                  <a:lnTo>
                    <a:pt x="1090" y="923"/>
                  </a:lnTo>
                  <a:lnTo>
                    <a:pt x="1084" y="929"/>
                  </a:lnTo>
                  <a:lnTo>
                    <a:pt x="1074" y="931"/>
                  </a:lnTo>
                  <a:lnTo>
                    <a:pt x="1074" y="931"/>
                  </a:lnTo>
                  <a:lnTo>
                    <a:pt x="23" y="931"/>
                  </a:lnTo>
                  <a:lnTo>
                    <a:pt x="23" y="9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6" name="Freeform 32"/>
            <p:cNvSpPr>
              <a:spLocks/>
            </p:cNvSpPr>
            <p:nvPr/>
          </p:nvSpPr>
          <p:spPr bwMode="auto">
            <a:xfrm>
              <a:off x="7159625" y="5172075"/>
              <a:ext cx="276225" cy="288925"/>
            </a:xfrm>
            <a:custGeom>
              <a:avLst/>
              <a:gdLst>
                <a:gd name="T0" fmla="*/ 174 w 174"/>
                <a:gd name="T1" fmla="*/ 137 h 182"/>
                <a:gd name="T2" fmla="*/ 174 w 174"/>
                <a:gd name="T3" fmla="*/ 137 h 182"/>
                <a:gd name="T4" fmla="*/ 174 w 174"/>
                <a:gd name="T5" fmla="*/ 148 h 182"/>
                <a:gd name="T6" fmla="*/ 170 w 174"/>
                <a:gd name="T7" fmla="*/ 156 h 182"/>
                <a:gd name="T8" fmla="*/ 166 w 174"/>
                <a:gd name="T9" fmla="*/ 162 h 182"/>
                <a:gd name="T10" fmla="*/ 162 w 174"/>
                <a:gd name="T11" fmla="*/ 168 h 182"/>
                <a:gd name="T12" fmla="*/ 156 w 174"/>
                <a:gd name="T13" fmla="*/ 174 h 182"/>
                <a:gd name="T14" fmla="*/ 147 w 174"/>
                <a:gd name="T15" fmla="*/ 178 h 182"/>
                <a:gd name="T16" fmla="*/ 139 w 174"/>
                <a:gd name="T17" fmla="*/ 180 h 182"/>
                <a:gd name="T18" fmla="*/ 129 w 174"/>
                <a:gd name="T19" fmla="*/ 182 h 182"/>
                <a:gd name="T20" fmla="*/ 45 w 174"/>
                <a:gd name="T21" fmla="*/ 182 h 182"/>
                <a:gd name="T22" fmla="*/ 45 w 174"/>
                <a:gd name="T23" fmla="*/ 182 h 182"/>
                <a:gd name="T24" fmla="*/ 37 w 174"/>
                <a:gd name="T25" fmla="*/ 180 h 182"/>
                <a:gd name="T26" fmla="*/ 28 w 174"/>
                <a:gd name="T27" fmla="*/ 178 h 182"/>
                <a:gd name="T28" fmla="*/ 20 w 174"/>
                <a:gd name="T29" fmla="*/ 174 h 182"/>
                <a:gd name="T30" fmla="*/ 14 w 174"/>
                <a:gd name="T31" fmla="*/ 168 h 182"/>
                <a:gd name="T32" fmla="*/ 8 w 174"/>
                <a:gd name="T33" fmla="*/ 162 h 182"/>
                <a:gd name="T34" fmla="*/ 4 w 174"/>
                <a:gd name="T35" fmla="*/ 156 h 182"/>
                <a:gd name="T36" fmla="*/ 2 w 174"/>
                <a:gd name="T37" fmla="*/ 148 h 182"/>
                <a:gd name="T38" fmla="*/ 0 w 174"/>
                <a:gd name="T39" fmla="*/ 137 h 182"/>
                <a:gd name="T40" fmla="*/ 0 w 174"/>
                <a:gd name="T41" fmla="*/ 43 h 182"/>
                <a:gd name="T42" fmla="*/ 0 w 174"/>
                <a:gd name="T43" fmla="*/ 43 h 182"/>
                <a:gd name="T44" fmla="*/ 2 w 174"/>
                <a:gd name="T45" fmla="*/ 35 h 182"/>
                <a:gd name="T46" fmla="*/ 4 w 174"/>
                <a:gd name="T47" fmla="*/ 27 h 182"/>
                <a:gd name="T48" fmla="*/ 8 w 174"/>
                <a:gd name="T49" fmla="*/ 18 h 182"/>
                <a:gd name="T50" fmla="*/ 14 w 174"/>
                <a:gd name="T51" fmla="*/ 12 h 182"/>
                <a:gd name="T52" fmla="*/ 20 w 174"/>
                <a:gd name="T53" fmla="*/ 6 h 182"/>
                <a:gd name="T54" fmla="*/ 28 w 174"/>
                <a:gd name="T55" fmla="*/ 2 h 182"/>
                <a:gd name="T56" fmla="*/ 37 w 174"/>
                <a:gd name="T57" fmla="*/ 0 h 182"/>
                <a:gd name="T58" fmla="*/ 45 w 174"/>
                <a:gd name="T59" fmla="*/ 0 h 182"/>
                <a:gd name="T60" fmla="*/ 129 w 174"/>
                <a:gd name="T61" fmla="*/ 0 h 182"/>
                <a:gd name="T62" fmla="*/ 129 w 174"/>
                <a:gd name="T63" fmla="*/ 0 h 182"/>
                <a:gd name="T64" fmla="*/ 139 w 174"/>
                <a:gd name="T65" fmla="*/ 0 h 182"/>
                <a:gd name="T66" fmla="*/ 147 w 174"/>
                <a:gd name="T67" fmla="*/ 2 h 182"/>
                <a:gd name="T68" fmla="*/ 156 w 174"/>
                <a:gd name="T69" fmla="*/ 6 h 182"/>
                <a:gd name="T70" fmla="*/ 162 w 174"/>
                <a:gd name="T71" fmla="*/ 12 h 182"/>
                <a:gd name="T72" fmla="*/ 166 w 174"/>
                <a:gd name="T73" fmla="*/ 18 h 182"/>
                <a:gd name="T74" fmla="*/ 170 w 174"/>
                <a:gd name="T75" fmla="*/ 27 h 182"/>
                <a:gd name="T76" fmla="*/ 174 w 174"/>
                <a:gd name="T77" fmla="*/ 35 h 182"/>
                <a:gd name="T78" fmla="*/ 174 w 174"/>
                <a:gd name="T79" fmla="*/ 43 h 182"/>
                <a:gd name="T80" fmla="*/ 174 w 174"/>
                <a:gd name="T81"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82">
                  <a:moveTo>
                    <a:pt x="174" y="137"/>
                  </a:moveTo>
                  <a:lnTo>
                    <a:pt x="174" y="137"/>
                  </a:lnTo>
                  <a:lnTo>
                    <a:pt x="174" y="148"/>
                  </a:lnTo>
                  <a:lnTo>
                    <a:pt x="170" y="156"/>
                  </a:lnTo>
                  <a:lnTo>
                    <a:pt x="166" y="162"/>
                  </a:lnTo>
                  <a:lnTo>
                    <a:pt x="162" y="168"/>
                  </a:lnTo>
                  <a:lnTo>
                    <a:pt x="156" y="174"/>
                  </a:lnTo>
                  <a:lnTo>
                    <a:pt x="147" y="178"/>
                  </a:lnTo>
                  <a:lnTo>
                    <a:pt x="139" y="180"/>
                  </a:lnTo>
                  <a:lnTo>
                    <a:pt x="129" y="182"/>
                  </a:lnTo>
                  <a:lnTo>
                    <a:pt x="45" y="182"/>
                  </a:lnTo>
                  <a:lnTo>
                    <a:pt x="45" y="182"/>
                  </a:lnTo>
                  <a:lnTo>
                    <a:pt x="37" y="180"/>
                  </a:lnTo>
                  <a:lnTo>
                    <a:pt x="28" y="178"/>
                  </a:lnTo>
                  <a:lnTo>
                    <a:pt x="20" y="174"/>
                  </a:lnTo>
                  <a:lnTo>
                    <a:pt x="14" y="168"/>
                  </a:lnTo>
                  <a:lnTo>
                    <a:pt x="8" y="162"/>
                  </a:lnTo>
                  <a:lnTo>
                    <a:pt x="4" y="156"/>
                  </a:lnTo>
                  <a:lnTo>
                    <a:pt x="2" y="148"/>
                  </a:lnTo>
                  <a:lnTo>
                    <a:pt x="0" y="137"/>
                  </a:lnTo>
                  <a:lnTo>
                    <a:pt x="0" y="43"/>
                  </a:lnTo>
                  <a:lnTo>
                    <a:pt x="0" y="43"/>
                  </a:lnTo>
                  <a:lnTo>
                    <a:pt x="2" y="35"/>
                  </a:lnTo>
                  <a:lnTo>
                    <a:pt x="4" y="27"/>
                  </a:lnTo>
                  <a:lnTo>
                    <a:pt x="8" y="18"/>
                  </a:lnTo>
                  <a:lnTo>
                    <a:pt x="14" y="12"/>
                  </a:lnTo>
                  <a:lnTo>
                    <a:pt x="20" y="6"/>
                  </a:lnTo>
                  <a:lnTo>
                    <a:pt x="28" y="2"/>
                  </a:lnTo>
                  <a:lnTo>
                    <a:pt x="37" y="0"/>
                  </a:lnTo>
                  <a:lnTo>
                    <a:pt x="45" y="0"/>
                  </a:lnTo>
                  <a:lnTo>
                    <a:pt x="129" y="0"/>
                  </a:lnTo>
                  <a:lnTo>
                    <a:pt x="129" y="0"/>
                  </a:lnTo>
                  <a:lnTo>
                    <a:pt x="139" y="0"/>
                  </a:lnTo>
                  <a:lnTo>
                    <a:pt x="147" y="2"/>
                  </a:lnTo>
                  <a:lnTo>
                    <a:pt x="156" y="6"/>
                  </a:lnTo>
                  <a:lnTo>
                    <a:pt x="162" y="12"/>
                  </a:lnTo>
                  <a:lnTo>
                    <a:pt x="166" y="18"/>
                  </a:lnTo>
                  <a:lnTo>
                    <a:pt x="170" y="27"/>
                  </a:lnTo>
                  <a:lnTo>
                    <a:pt x="174" y="35"/>
                  </a:lnTo>
                  <a:lnTo>
                    <a:pt x="174" y="43"/>
                  </a:lnTo>
                  <a:lnTo>
                    <a:pt x="174" y="1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7" name="Freeform 33"/>
            <p:cNvSpPr>
              <a:spLocks/>
            </p:cNvSpPr>
            <p:nvPr/>
          </p:nvSpPr>
          <p:spPr bwMode="auto">
            <a:xfrm>
              <a:off x="7510463" y="4852988"/>
              <a:ext cx="276225" cy="608013"/>
            </a:xfrm>
            <a:custGeom>
              <a:avLst/>
              <a:gdLst>
                <a:gd name="T0" fmla="*/ 174 w 174"/>
                <a:gd name="T1" fmla="*/ 338 h 383"/>
                <a:gd name="T2" fmla="*/ 174 w 174"/>
                <a:gd name="T3" fmla="*/ 338 h 383"/>
                <a:gd name="T4" fmla="*/ 172 w 174"/>
                <a:gd name="T5" fmla="*/ 349 h 383"/>
                <a:gd name="T6" fmla="*/ 170 w 174"/>
                <a:gd name="T7" fmla="*/ 357 h 383"/>
                <a:gd name="T8" fmla="*/ 166 w 174"/>
                <a:gd name="T9" fmla="*/ 363 h 383"/>
                <a:gd name="T10" fmla="*/ 160 w 174"/>
                <a:gd name="T11" fmla="*/ 369 h 383"/>
                <a:gd name="T12" fmla="*/ 154 w 174"/>
                <a:gd name="T13" fmla="*/ 375 h 383"/>
                <a:gd name="T14" fmla="*/ 148 w 174"/>
                <a:gd name="T15" fmla="*/ 379 h 383"/>
                <a:gd name="T16" fmla="*/ 139 w 174"/>
                <a:gd name="T17" fmla="*/ 381 h 383"/>
                <a:gd name="T18" fmla="*/ 129 w 174"/>
                <a:gd name="T19" fmla="*/ 383 h 383"/>
                <a:gd name="T20" fmla="*/ 45 w 174"/>
                <a:gd name="T21" fmla="*/ 383 h 383"/>
                <a:gd name="T22" fmla="*/ 45 w 174"/>
                <a:gd name="T23" fmla="*/ 383 h 383"/>
                <a:gd name="T24" fmla="*/ 35 w 174"/>
                <a:gd name="T25" fmla="*/ 381 h 383"/>
                <a:gd name="T26" fmla="*/ 27 w 174"/>
                <a:gd name="T27" fmla="*/ 379 h 383"/>
                <a:gd name="T28" fmla="*/ 21 w 174"/>
                <a:gd name="T29" fmla="*/ 375 h 383"/>
                <a:gd name="T30" fmla="*/ 12 w 174"/>
                <a:gd name="T31" fmla="*/ 369 h 383"/>
                <a:gd name="T32" fmla="*/ 8 w 174"/>
                <a:gd name="T33" fmla="*/ 363 h 383"/>
                <a:gd name="T34" fmla="*/ 4 w 174"/>
                <a:gd name="T35" fmla="*/ 357 h 383"/>
                <a:gd name="T36" fmla="*/ 2 w 174"/>
                <a:gd name="T37" fmla="*/ 349 h 383"/>
                <a:gd name="T38" fmla="*/ 0 w 174"/>
                <a:gd name="T39" fmla="*/ 338 h 383"/>
                <a:gd name="T40" fmla="*/ 0 w 174"/>
                <a:gd name="T41" fmla="*/ 43 h 383"/>
                <a:gd name="T42" fmla="*/ 0 w 174"/>
                <a:gd name="T43" fmla="*/ 43 h 383"/>
                <a:gd name="T44" fmla="*/ 2 w 174"/>
                <a:gd name="T45" fmla="*/ 35 h 383"/>
                <a:gd name="T46" fmla="*/ 4 w 174"/>
                <a:gd name="T47" fmla="*/ 27 h 383"/>
                <a:gd name="T48" fmla="*/ 8 w 174"/>
                <a:gd name="T49" fmla="*/ 19 h 383"/>
                <a:gd name="T50" fmla="*/ 12 w 174"/>
                <a:gd name="T51" fmla="*/ 12 h 383"/>
                <a:gd name="T52" fmla="*/ 21 w 174"/>
                <a:gd name="T53" fmla="*/ 6 h 383"/>
                <a:gd name="T54" fmla="*/ 27 w 174"/>
                <a:gd name="T55" fmla="*/ 2 h 383"/>
                <a:gd name="T56" fmla="*/ 35 w 174"/>
                <a:gd name="T57" fmla="*/ 0 h 383"/>
                <a:gd name="T58" fmla="*/ 45 w 174"/>
                <a:gd name="T59" fmla="*/ 0 h 383"/>
                <a:gd name="T60" fmla="*/ 129 w 174"/>
                <a:gd name="T61" fmla="*/ 0 h 383"/>
                <a:gd name="T62" fmla="*/ 129 w 174"/>
                <a:gd name="T63" fmla="*/ 0 h 383"/>
                <a:gd name="T64" fmla="*/ 139 w 174"/>
                <a:gd name="T65" fmla="*/ 0 h 383"/>
                <a:gd name="T66" fmla="*/ 148 w 174"/>
                <a:gd name="T67" fmla="*/ 2 h 383"/>
                <a:gd name="T68" fmla="*/ 154 w 174"/>
                <a:gd name="T69" fmla="*/ 6 h 383"/>
                <a:gd name="T70" fmla="*/ 160 w 174"/>
                <a:gd name="T71" fmla="*/ 12 h 383"/>
                <a:gd name="T72" fmla="*/ 166 w 174"/>
                <a:gd name="T73" fmla="*/ 19 h 383"/>
                <a:gd name="T74" fmla="*/ 170 w 174"/>
                <a:gd name="T75" fmla="*/ 27 h 383"/>
                <a:gd name="T76" fmla="*/ 172 w 174"/>
                <a:gd name="T77" fmla="*/ 35 h 383"/>
                <a:gd name="T78" fmla="*/ 174 w 174"/>
                <a:gd name="T79" fmla="*/ 43 h 383"/>
                <a:gd name="T80" fmla="*/ 174 w 174"/>
                <a:gd name="T81" fmla="*/ 33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383">
                  <a:moveTo>
                    <a:pt x="174" y="338"/>
                  </a:moveTo>
                  <a:lnTo>
                    <a:pt x="174" y="338"/>
                  </a:lnTo>
                  <a:lnTo>
                    <a:pt x="172" y="349"/>
                  </a:lnTo>
                  <a:lnTo>
                    <a:pt x="170" y="357"/>
                  </a:lnTo>
                  <a:lnTo>
                    <a:pt x="166" y="363"/>
                  </a:lnTo>
                  <a:lnTo>
                    <a:pt x="160" y="369"/>
                  </a:lnTo>
                  <a:lnTo>
                    <a:pt x="154" y="375"/>
                  </a:lnTo>
                  <a:lnTo>
                    <a:pt x="148" y="379"/>
                  </a:lnTo>
                  <a:lnTo>
                    <a:pt x="139" y="381"/>
                  </a:lnTo>
                  <a:lnTo>
                    <a:pt x="129" y="383"/>
                  </a:lnTo>
                  <a:lnTo>
                    <a:pt x="45" y="383"/>
                  </a:lnTo>
                  <a:lnTo>
                    <a:pt x="45" y="383"/>
                  </a:lnTo>
                  <a:lnTo>
                    <a:pt x="35" y="381"/>
                  </a:lnTo>
                  <a:lnTo>
                    <a:pt x="27" y="379"/>
                  </a:lnTo>
                  <a:lnTo>
                    <a:pt x="21" y="375"/>
                  </a:lnTo>
                  <a:lnTo>
                    <a:pt x="12" y="369"/>
                  </a:lnTo>
                  <a:lnTo>
                    <a:pt x="8" y="363"/>
                  </a:lnTo>
                  <a:lnTo>
                    <a:pt x="4" y="357"/>
                  </a:lnTo>
                  <a:lnTo>
                    <a:pt x="2" y="349"/>
                  </a:lnTo>
                  <a:lnTo>
                    <a:pt x="0" y="338"/>
                  </a:lnTo>
                  <a:lnTo>
                    <a:pt x="0" y="43"/>
                  </a:lnTo>
                  <a:lnTo>
                    <a:pt x="0" y="43"/>
                  </a:lnTo>
                  <a:lnTo>
                    <a:pt x="2" y="35"/>
                  </a:lnTo>
                  <a:lnTo>
                    <a:pt x="4" y="27"/>
                  </a:lnTo>
                  <a:lnTo>
                    <a:pt x="8" y="19"/>
                  </a:lnTo>
                  <a:lnTo>
                    <a:pt x="12" y="12"/>
                  </a:lnTo>
                  <a:lnTo>
                    <a:pt x="21" y="6"/>
                  </a:lnTo>
                  <a:lnTo>
                    <a:pt x="27" y="2"/>
                  </a:lnTo>
                  <a:lnTo>
                    <a:pt x="35" y="0"/>
                  </a:lnTo>
                  <a:lnTo>
                    <a:pt x="45" y="0"/>
                  </a:lnTo>
                  <a:lnTo>
                    <a:pt x="129" y="0"/>
                  </a:lnTo>
                  <a:lnTo>
                    <a:pt x="129" y="0"/>
                  </a:lnTo>
                  <a:lnTo>
                    <a:pt x="139" y="0"/>
                  </a:lnTo>
                  <a:lnTo>
                    <a:pt x="148" y="2"/>
                  </a:lnTo>
                  <a:lnTo>
                    <a:pt x="154" y="6"/>
                  </a:lnTo>
                  <a:lnTo>
                    <a:pt x="160" y="12"/>
                  </a:lnTo>
                  <a:lnTo>
                    <a:pt x="166" y="19"/>
                  </a:lnTo>
                  <a:lnTo>
                    <a:pt x="170" y="27"/>
                  </a:lnTo>
                  <a:lnTo>
                    <a:pt x="172" y="35"/>
                  </a:lnTo>
                  <a:lnTo>
                    <a:pt x="174" y="43"/>
                  </a:lnTo>
                  <a:lnTo>
                    <a:pt x="174"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8" name="Freeform 34"/>
            <p:cNvSpPr>
              <a:spLocks/>
            </p:cNvSpPr>
            <p:nvPr/>
          </p:nvSpPr>
          <p:spPr bwMode="auto">
            <a:xfrm>
              <a:off x="8229600" y="4703763"/>
              <a:ext cx="276225" cy="757238"/>
            </a:xfrm>
            <a:custGeom>
              <a:avLst/>
              <a:gdLst>
                <a:gd name="T0" fmla="*/ 174 w 174"/>
                <a:gd name="T1" fmla="*/ 430 h 477"/>
                <a:gd name="T2" fmla="*/ 174 w 174"/>
                <a:gd name="T3" fmla="*/ 430 h 477"/>
                <a:gd name="T4" fmla="*/ 172 w 174"/>
                <a:gd name="T5" fmla="*/ 441 h 477"/>
                <a:gd name="T6" fmla="*/ 170 w 174"/>
                <a:gd name="T7" fmla="*/ 449 h 477"/>
                <a:gd name="T8" fmla="*/ 166 w 174"/>
                <a:gd name="T9" fmla="*/ 457 h 477"/>
                <a:gd name="T10" fmla="*/ 160 w 174"/>
                <a:gd name="T11" fmla="*/ 463 h 477"/>
                <a:gd name="T12" fmla="*/ 154 w 174"/>
                <a:gd name="T13" fmla="*/ 469 h 477"/>
                <a:gd name="T14" fmla="*/ 146 w 174"/>
                <a:gd name="T15" fmla="*/ 473 h 477"/>
                <a:gd name="T16" fmla="*/ 137 w 174"/>
                <a:gd name="T17" fmla="*/ 475 h 477"/>
                <a:gd name="T18" fmla="*/ 127 w 174"/>
                <a:gd name="T19" fmla="*/ 477 h 477"/>
                <a:gd name="T20" fmla="*/ 47 w 174"/>
                <a:gd name="T21" fmla="*/ 477 h 477"/>
                <a:gd name="T22" fmla="*/ 47 w 174"/>
                <a:gd name="T23" fmla="*/ 477 h 477"/>
                <a:gd name="T24" fmla="*/ 37 w 174"/>
                <a:gd name="T25" fmla="*/ 475 h 477"/>
                <a:gd name="T26" fmla="*/ 29 w 174"/>
                <a:gd name="T27" fmla="*/ 473 h 477"/>
                <a:gd name="T28" fmla="*/ 20 w 174"/>
                <a:gd name="T29" fmla="*/ 469 h 477"/>
                <a:gd name="T30" fmla="*/ 14 w 174"/>
                <a:gd name="T31" fmla="*/ 463 h 477"/>
                <a:gd name="T32" fmla="*/ 8 w 174"/>
                <a:gd name="T33" fmla="*/ 457 h 477"/>
                <a:gd name="T34" fmla="*/ 4 w 174"/>
                <a:gd name="T35" fmla="*/ 449 h 477"/>
                <a:gd name="T36" fmla="*/ 2 w 174"/>
                <a:gd name="T37" fmla="*/ 441 h 477"/>
                <a:gd name="T38" fmla="*/ 0 w 174"/>
                <a:gd name="T39" fmla="*/ 430 h 477"/>
                <a:gd name="T40" fmla="*/ 0 w 174"/>
                <a:gd name="T41" fmla="*/ 47 h 477"/>
                <a:gd name="T42" fmla="*/ 0 w 174"/>
                <a:gd name="T43" fmla="*/ 47 h 477"/>
                <a:gd name="T44" fmla="*/ 2 w 174"/>
                <a:gd name="T45" fmla="*/ 37 h 477"/>
                <a:gd name="T46" fmla="*/ 4 w 174"/>
                <a:gd name="T47" fmla="*/ 29 h 477"/>
                <a:gd name="T48" fmla="*/ 8 w 174"/>
                <a:gd name="T49" fmla="*/ 20 h 477"/>
                <a:gd name="T50" fmla="*/ 14 w 174"/>
                <a:gd name="T51" fmla="*/ 12 h 477"/>
                <a:gd name="T52" fmla="*/ 20 w 174"/>
                <a:gd name="T53" fmla="*/ 8 h 477"/>
                <a:gd name="T54" fmla="*/ 29 w 174"/>
                <a:gd name="T55" fmla="*/ 4 h 477"/>
                <a:gd name="T56" fmla="*/ 37 w 174"/>
                <a:gd name="T57" fmla="*/ 0 h 477"/>
                <a:gd name="T58" fmla="*/ 47 w 174"/>
                <a:gd name="T59" fmla="*/ 0 h 477"/>
                <a:gd name="T60" fmla="*/ 127 w 174"/>
                <a:gd name="T61" fmla="*/ 0 h 477"/>
                <a:gd name="T62" fmla="*/ 127 w 174"/>
                <a:gd name="T63" fmla="*/ 0 h 477"/>
                <a:gd name="T64" fmla="*/ 137 w 174"/>
                <a:gd name="T65" fmla="*/ 0 h 477"/>
                <a:gd name="T66" fmla="*/ 146 w 174"/>
                <a:gd name="T67" fmla="*/ 4 h 477"/>
                <a:gd name="T68" fmla="*/ 154 w 174"/>
                <a:gd name="T69" fmla="*/ 8 h 477"/>
                <a:gd name="T70" fmla="*/ 160 w 174"/>
                <a:gd name="T71" fmla="*/ 12 h 477"/>
                <a:gd name="T72" fmla="*/ 166 w 174"/>
                <a:gd name="T73" fmla="*/ 20 h 477"/>
                <a:gd name="T74" fmla="*/ 170 w 174"/>
                <a:gd name="T75" fmla="*/ 29 h 477"/>
                <a:gd name="T76" fmla="*/ 172 w 174"/>
                <a:gd name="T77" fmla="*/ 37 h 477"/>
                <a:gd name="T78" fmla="*/ 174 w 174"/>
                <a:gd name="T79" fmla="*/ 47 h 477"/>
                <a:gd name="T80" fmla="*/ 174 w 174"/>
                <a:gd name="T81" fmla="*/ 43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477">
                  <a:moveTo>
                    <a:pt x="174" y="430"/>
                  </a:moveTo>
                  <a:lnTo>
                    <a:pt x="174" y="430"/>
                  </a:lnTo>
                  <a:lnTo>
                    <a:pt x="172" y="441"/>
                  </a:lnTo>
                  <a:lnTo>
                    <a:pt x="170" y="449"/>
                  </a:lnTo>
                  <a:lnTo>
                    <a:pt x="166" y="457"/>
                  </a:lnTo>
                  <a:lnTo>
                    <a:pt x="160" y="463"/>
                  </a:lnTo>
                  <a:lnTo>
                    <a:pt x="154" y="469"/>
                  </a:lnTo>
                  <a:lnTo>
                    <a:pt x="146" y="473"/>
                  </a:lnTo>
                  <a:lnTo>
                    <a:pt x="137" y="475"/>
                  </a:lnTo>
                  <a:lnTo>
                    <a:pt x="127" y="477"/>
                  </a:lnTo>
                  <a:lnTo>
                    <a:pt x="47" y="477"/>
                  </a:lnTo>
                  <a:lnTo>
                    <a:pt x="47" y="477"/>
                  </a:lnTo>
                  <a:lnTo>
                    <a:pt x="37" y="475"/>
                  </a:lnTo>
                  <a:lnTo>
                    <a:pt x="29" y="473"/>
                  </a:lnTo>
                  <a:lnTo>
                    <a:pt x="20" y="469"/>
                  </a:lnTo>
                  <a:lnTo>
                    <a:pt x="14" y="463"/>
                  </a:lnTo>
                  <a:lnTo>
                    <a:pt x="8" y="457"/>
                  </a:lnTo>
                  <a:lnTo>
                    <a:pt x="4" y="449"/>
                  </a:lnTo>
                  <a:lnTo>
                    <a:pt x="2" y="441"/>
                  </a:lnTo>
                  <a:lnTo>
                    <a:pt x="0" y="430"/>
                  </a:lnTo>
                  <a:lnTo>
                    <a:pt x="0" y="47"/>
                  </a:lnTo>
                  <a:lnTo>
                    <a:pt x="0" y="47"/>
                  </a:lnTo>
                  <a:lnTo>
                    <a:pt x="2" y="37"/>
                  </a:lnTo>
                  <a:lnTo>
                    <a:pt x="4" y="29"/>
                  </a:lnTo>
                  <a:lnTo>
                    <a:pt x="8" y="20"/>
                  </a:lnTo>
                  <a:lnTo>
                    <a:pt x="14" y="12"/>
                  </a:lnTo>
                  <a:lnTo>
                    <a:pt x="20" y="8"/>
                  </a:lnTo>
                  <a:lnTo>
                    <a:pt x="29" y="4"/>
                  </a:lnTo>
                  <a:lnTo>
                    <a:pt x="37" y="0"/>
                  </a:lnTo>
                  <a:lnTo>
                    <a:pt x="47" y="0"/>
                  </a:lnTo>
                  <a:lnTo>
                    <a:pt x="127" y="0"/>
                  </a:lnTo>
                  <a:lnTo>
                    <a:pt x="127" y="0"/>
                  </a:lnTo>
                  <a:lnTo>
                    <a:pt x="137" y="0"/>
                  </a:lnTo>
                  <a:lnTo>
                    <a:pt x="146" y="4"/>
                  </a:lnTo>
                  <a:lnTo>
                    <a:pt x="154" y="8"/>
                  </a:lnTo>
                  <a:lnTo>
                    <a:pt x="160" y="12"/>
                  </a:lnTo>
                  <a:lnTo>
                    <a:pt x="166" y="20"/>
                  </a:lnTo>
                  <a:lnTo>
                    <a:pt x="170" y="29"/>
                  </a:lnTo>
                  <a:lnTo>
                    <a:pt x="172" y="37"/>
                  </a:lnTo>
                  <a:lnTo>
                    <a:pt x="174" y="47"/>
                  </a:lnTo>
                  <a:lnTo>
                    <a:pt x="174" y="43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9" name="Freeform 35"/>
            <p:cNvSpPr>
              <a:spLocks/>
            </p:cNvSpPr>
            <p:nvPr/>
          </p:nvSpPr>
          <p:spPr bwMode="auto">
            <a:xfrm>
              <a:off x="7861300" y="4995863"/>
              <a:ext cx="277812" cy="465138"/>
            </a:xfrm>
            <a:custGeom>
              <a:avLst/>
              <a:gdLst>
                <a:gd name="T0" fmla="*/ 175 w 175"/>
                <a:gd name="T1" fmla="*/ 248 h 293"/>
                <a:gd name="T2" fmla="*/ 175 w 175"/>
                <a:gd name="T3" fmla="*/ 248 h 293"/>
                <a:gd name="T4" fmla="*/ 173 w 175"/>
                <a:gd name="T5" fmla="*/ 259 h 293"/>
                <a:gd name="T6" fmla="*/ 171 w 175"/>
                <a:gd name="T7" fmla="*/ 267 h 293"/>
                <a:gd name="T8" fmla="*/ 166 w 175"/>
                <a:gd name="T9" fmla="*/ 273 h 293"/>
                <a:gd name="T10" fmla="*/ 160 w 175"/>
                <a:gd name="T11" fmla="*/ 279 h 293"/>
                <a:gd name="T12" fmla="*/ 154 w 175"/>
                <a:gd name="T13" fmla="*/ 285 h 293"/>
                <a:gd name="T14" fmla="*/ 146 w 175"/>
                <a:gd name="T15" fmla="*/ 289 h 293"/>
                <a:gd name="T16" fmla="*/ 138 w 175"/>
                <a:gd name="T17" fmla="*/ 291 h 293"/>
                <a:gd name="T18" fmla="*/ 130 w 175"/>
                <a:gd name="T19" fmla="*/ 293 h 293"/>
                <a:gd name="T20" fmla="*/ 46 w 175"/>
                <a:gd name="T21" fmla="*/ 293 h 293"/>
                <a:gd name="T22" fmla="*/ 46 w 175"/>
                <a:gd name="T23" fmla="*/ 293 h 293"/>
                <a:gd name="T24" fmla="*/ 35 w 175"/>
                <a:gd name="T25" fmla="*/ 291 h 293"/>
                <a:gd name="T26" fmla="*/ 27 w 175"/>
                <a:gd name="T27" fmla="*/ 289 h 293"/>
                <a:gd name="T28" fmla="*/ 19 w 175"/>
                <a:gd name="T29" fmla="*/ 285 h 293"/>
                <a:gd name="T30" fmla="*/ 13 w 175"/>
                <a:gd name="T31" fmla="*/ 279 h 293"/>
                <a:gd name="T32" fmla="*/ 9 w 175"/>
                <a:gd name="T33" fmla="*/ 273 h 293"/>
                <a:gd name="T34" fmla="*/ 5 w 175"/>
                <a:gd name="T35" fmla="*/ 267 h 293"/>
                <a:gd name="T36" fmla="*/ 0 w 175"/>
                <a:gd name="T37" fmla="*/ 259 h 293"/>
                <a:gd name="T38" fmla="*/ 0 w 175"/>
                <a:gd name="T39" fmla="*/ 248 h 293"/>
                <a:gd name="T40" fmla="*/ 0 w 175"/>
                <a:gd name="T41" fmla="*/ 45 h 293"/>
                <a:gd name="T42" fmla="*/ 0 w 175"/>
                <a:gd name="T43" fmla="*/ 45 h 293"/>
                <a:gd name="T44" fmla="*/ 0 w 175"/>
                <a:gd name="T45" fmla="*/ 35 h 293"/>
                <a:gd name="T46" fmla="*/ 5 w 175"/>
                <a:gd name="T47" fmla="*/ 27 h 293"/>
                <a:gd name="T48" fmla="*/ 9 w 175"/>
                <a:gd name="T49" fmla="*/ 21 h 293"/>
                <a:gd name="T50" fmla="*/ 13 w 175"/>
                <a:gd name="T51" fmla="*/ 13 h 293"/>
                <a:gd name="T52" fmla="*/ 19 w 175"/>
                <a:gd name="T53" fmla="*/ 9 h 293"/>
                <a:gd name="T54" fmla="*/ 27 w 175"/>
                <a:gd name="T55" fmla="*/ 4 h 293"/>
                <a:gd name="T56" fmla="*/ 35 w 175"/>
                <a:gd name="T57" fmla="*/ 2 h 293"/>
                <a:gd name="T58" fmla="*/ 46 w 175"/>
                <a:gd name="T59" fmla="*/ 0 h 293"/>
                <a:gd name="T60" fmla="*/ 130 w 175"/>
                <a:gd name="T61" fmla="*/ 0 h 293"/>
                <a:gd name="T62" fmla="*/ 130 w 175"/>
                <a:gd name="T63" fmla="*/ 0 h 293"/>
                <a:gd name="T64" fmla="*/ 138 w 175"/>
                <a:gd name="T65" fmla="*/ 2 h 293"/>
                <a:gd name="T66" fmla="*/ 146 w 175"/>
                <a:gd name="T67" fmla="*/ 4 h 293"/>
                <a:gd name="T68" fmla="*/ 154 w 175"/>
                <a:gd name="T69" fmla="*/ 9 h 293"/>
                <a:gd name="T70" fmla="*/ 160 w 175"/>
                <a:gd name="T71" fmla="*/ 13 h 293"/>
                <a:gd name="T72" fmla="*/ 166 w 175"/>
                <a:gd name="T73" fmla="*/ 21 h 293"/>
                <a:gd name="T74" fmla="*/ 171 w 175"/>
                <a:gd name="T75" fmla="*/ 27 h 293"/>
                <a:gd name="T76" fmla="*/ 173 w 175"/>
                <a:gd name="T77" fmla="*/ 35 h 293"/>
                <a:gd name="T78" fmla="*/ 175 w 175"/>
                <a:gd name="T79" fmla="*/ 45 h 293"/>
                <a:gd name="T80" fmla="*/ 175 w 175"/>
                <a:gd name="T81" fmla="*/ 24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93">
                  <a:moveTo>
                    <a:pt x="175" y="248"/>
                  </a:moveTo>
                  <a:lnTo>
                    <a:pt x="175" y="248"/>
                  </a:lnTo>
                  <a:lnTo>
                    <a:pt x="173" y="259"/>
                  </a:lnTo>
                  <a:lnTo>
                    <a:pt x="171" y="267"/>
                  </a:lnTo>
                  <a:lnTo>
                    <a:pt x="166" y="273"/>
                  </a:lnTo>
                  <a:lnTo>
                    <a:pt x="160" y="279"/>
                  </a:lnTo>
                  <a:lnTo>
                    <a:pt x="154" y="285"/>
                  </a:lnTo>
                  <a:lnTo>
                    <a:pt x="146" y="289"/>
                  </a:lnTo>
                  <a:lnTo>
                    <a:pt x="138" y="291"/>
                  </a:lnTo>
                  <a:lnTo>
                    <a:pt x="130" y="293"/>
                  </a:lnTo>
                  <a:lnTo>
                    <a:pt x="46" y="293"/>
                  </a:lnTo>
                  <a:lnTo>
                    <a:pt x="46" y="293"/>
                  </a:lnTo>
                  <a:lnTo>
                    <a:pt x="35" y="291"/>
                  </a:lnTo>
                  <a:lnTo>
                    <a:pt x="27" y="289"/>
                  </a:lnTo>
                  <a:lnTo>
                    <a:pt x="19" y="285"/>
                  </a:lnTo>
                  <a:lnTo>
                    <a:pt x="13" y="279"/>
                  </a:lnTo>
                  <a:lnTo>
                    <a:pt x="9" y="273"/>
                  </a:lnTo>
                  <a:lnTo>
                    <a:pt x="5" y="267"/>
                  </a:lnTo>
                  <a:lnTo>
                    <a:pt x="0" y="259"/>
                  </a:lnTo>
                  <a:lnTo>
                    <a:pt x="0" y="248"/>
                  </a:lnTo>
                  <a:lnTo>
                    <a:pt x="0" y="45"/>
                  </a:lnTo>
                  <a:lnTo>
                    <a:pt x="0" y="45"/>
                  </a:lnTo>
                  <a:lnTo>
                    <a:pt x="0" y="35"/>
                  </a:lnTo>
                  <a:lnTo>
                    <a:pt x="5" y="27"/>
                  </a:lnTo>
                  <a:lnTo>
                    <a:pt x="9" y="21"/>
                  </a:lnTo>
                  <a:lnTo>
                    <a:pt x="13" y="13"/>
                  </a:lnTo>
                  <a:lnTo>
                    <a:pt x="19" y="9"/>
                  </a:lnTo>
                  <a:lnTo>
                    <a:pt x="27" y="4"/>
                  </a:lnTo>
                  <a:lnTo>
                    <a:pt x="35" y="2"/>
                  </a:lnTo>
                  <a:lnTo>
                    <a:pt x="46" y="0"/>
                  </a:lnTo>
                  <a:lnTo>
                    <a:pt x="130" y="0"/>
                  </a:lnTo>
                  <a:lnTo>
                    <a:pt x="130" y="0"/>
                  </a:lnTo>
                  <a:lnTo>
                    <a:pt x="138" y="2"/>
                  </a:lnTo>
                  <a:lnTo>
                    <a:pt x="146" y="4"/>
                  </a:lnTo>
                  <a:lnTo>
                    <a:pt x="154" y="9"/>
                  </a:lnTo>
                  <a:lnTo>
                    <a:pt x="160" y="13"/>
                  </a:lnTo>
                  <a:lnTo>
                    <a:pt x="166" y="21"/>
                  </a:lnTo>
                  <a:lnTo>
                    <a:pt x="171" y="27"/>
                  </a:lnTo>
                  <a:lnTo>
                    <a:pt x="173" y="35"/>
                  </a:lnTo>
                  <a:lnTo>
                    <a:pt x="175" y="45"/>
                  </a:lnTo>
                  <a:lnTo>
                    <a:pt x="175" y="2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20" name="Freeform 36"/>
            <p:cNvSpPr>
              <a:spLocks/>
            </p:cNvSpPr>
            <p:nvPr/>
          </p:nvSpPr>
          <p:spPr bwMode="auto">
            <a:xfrm>
              <a:off x="7138988" y="4264025"/>
              <a:ext cx="1311275" cy="690563"/>
            </a:xfrm>
            <a:custGeom>
              <a:avLst/>
              <a:gdLst>
                <a:gd name="T0" fmla="*/ 826 w 826"/>
                <a:gd name="T1" fmla="*/ 0 h 435"/>
                <a:gd name="T2" fmla="*/ 656 w 826"/>
                <a:gd name="T3" fmla="*/ 19 h 435"/>
                <a:gd name="T4" fmla="*/ 712 w 826"/>
                <a:gd name="T5" fmla="*/ 76 h 435"/>
                <a:gd name="T6" fmla="*/ 529 w 826"/>
                <a:gd name="T7" fmla="*/ 299 h 435"/>
                <a:gd name="T8" fmla="*/ 339 w 826"/>
                <a:gd name="T9" fmla="*/ 123 h 435"/>
                <a:gd name="T10" fmla="*/ 339 w 826"/>
                <a:gd name="T11" fmla="*/ 123 h 435"/>
                <a:gd name="T12" fmla="*/ 332 w 826"/>
                <a:gd name="T13" fmla="*/ 119 h 435"/>
                <a:gd name="T14" fmla="*/ 328 w 826"/>
                <a:gd name="T15" fmla="*/ 117 h 435"/>
                <a:gd name="T16" fmla="*/ 316 w 826"/>
                <a:gd name="T17" fmla="*/ 115 h 435"/>
                <a:gd name="T18" fmla="*/ 304 w 826"/>
                <a:gd name="T19" fmla="*/ 117 h 435"/>
                <a:gd name="T20" fmla="*/ 298 w 826"/>
                <a:gd name="T21" fmla="*/ 119 h 435"/>
                <a:gd name="T22" fmla="*/ 291 w 826"/>
                <a:gd name="T23" fmla="*/ 123 h 435"/>
                <a:gd name="T24" fmla="*/ 13 w 826"/>
                <a:gd name="T25" fmla="*/ 375 h 435"/>
                <a:gd name="T26" fmla="*/ 13 w 826"/>
                <a:gd name="T27" fmla="*/ 375 h 435"/>
                <a:gd name="T28" fmla="*/ 9 w 826"/>
                <a:gd name="T29" fmla="*/ 381 h 435"/>
                <a:gd name="T30" fmla="*/ 5 w 826"/>
                <a:gd name="T31" fmla="*/ 388 h 435"/>
                <a:gd name="T32" fmla="*/ 3 w 826"/>
                <a:gd name="T33" fmla="*/ 394 h 435"/>
                <a:gd name="T34" fmla="*/ 0 w 826"/>
                <a:gd name="T35" fmla="*/ 400 h 435"/>
                <a:gd name="T36" fmla="*/ 3 w 826"/>
                <a:gd name="T37" fmla="*/ 406 h 435"/>
                <a:gd name="T38" fmla="*/ 3 w 826"/>
                <a:gd name="T39" fmla="*/ 412 h 435"/>
                <a:gd name="T40" fmla="*/ 7 w 826"/>
                <a:gd name="T41" fmla="*/ 418 h 435"/>
                <a:gd name="T42" fmla="*/ 11 w 826"/>
                <a:gd name="T43" fmla="*/ 424 h 435"/>
                <a:gd name="T44" fmla="*/ 11 w 826"/>
                <a:gd name="T45" fmla="*/ 424 h 435"/>
                <a:gd name="T46" fmla="*/ 15 w 826"/>
                <a:gd name="T47" fmla="*/ 429 h 435"/>
                <a:gd name="T48" fmla="*/ 21 w 826"/>
                <a:gd name="T49" fmla="*/ 433 h 435"/>
                <a:gd name="T50" fmla="*/ 29 w 826"/>
                <a:gd name="T51" fmla="*/ 435 h 435"/>
                <a:gd name="T52" fmla="*/ 35 w 826"/>
                <a:gd name="T53" fmla="*/ 435 h 435"/>
                <a:gd name="T54" fmla="*/ 35 w 826"/>
                <a:gd name="T55" fmla="*/ 435 h 435"/>
                <a:gd name="T56" fmla="*/ 48 w 826"/>
                <a:gd name="T57" fmla="*/ 433 h 435"/>
                <a:gd name="T58" fmla="*/ 58 w 826"/>
                <a:gd name="T59" fmla="*/ 426 h 435"/>
                <a:gd name="T60" fmla="*/ 58 w 826"/>
                <a:gd name="T61" fmla="*/ 426 h 435"/>
                <a:gd name="T62" fmla="*/ 314 w 826"/>
                <a:gd name="T63" fmla="*/ 195 h 435"/>
                <a:gd name="T64" fmla="*/ 509 w 826"/>
                <a:gd name="T65" fmla="*/ 375 h 435"/>
                <a:gd name="T66" fmla="*/ 509 w 826"/>
                <a:gd name="T67" fmla="*/ 375 h 435"/>
                <a:gd name="T68" fmla="*/ 515 w 826"/>
                <a:gd name="T69" fmla="*/ 379 h 435"/>
                <a:gd name="T70" fmla="*/ 521 w 826"/>
                <a:gd name="T71" fmla="*/ 381 h 435"/>
                <a:gd name="T72" fmla="*/ 527 w 826"/>
                <a:gd name="T73" fmla="*/ 383 h 435"/>
                <a:gd name="T74" fmla="*/ 535 w 826"/>
                <a:gd name="T75" fmla="*/ 383 h 435"/>
                <a:gd name="T76" fmla="*/ 535 w 826"/>
                <a:gd name="T77" fmla="*/ 383 h 435"/>
                <a:gd name="T78" fmla="*/ 541 w 826"/>
                <a:gd name="T79" fmla="*/ 381 h 435"/>
                <a:gd name="T80" fmla="*/ 548 w 826"/>
                <a:gd name="T81" fmla="*/ 379 h 435"/>
                <a:gd name="T82" fmla="*/ 554 w 826"/>
                <a:gd name="T83" fmla="*/ 375 h 435"/>
                <a:gd name="T84" fmla="*/ 558 w 826"/>
                <a:gd name="T85" fmla="*/ 371 h 435"/>
                <a:gd name="T86" fmla="*/ 761 w 826"/>
                <a:gd name="T87" fmla="*/ 123 h 435"/>
                <a:gd name="T88" fmla="*/ 808 w 826"/>
                <a:gd name="T89" fmla="*/ 170 h 435"/>
                <a:gd name="T90" fmla="*/ 826 w 82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435">
                  <a:moveTo>
                    <a:pt x="826" y="0"/>
                  </a:moveTo>
                  <a:lnTo>
                    <a:pt x="656" y="19"/>
                  </a:lnTo>
                  <a:lnTo>
                    <a:pt x="712" y="76"/>
                  </a:lnTo>
                  <a:lnTo>
                    <a:pt x="529" y="299"/>
                  </a:lnTo>
                  <a:lnTo>
                    <a:pt x="339" y="123"/>
                  </a:lnTo>
                  <a:lnTo>
                    <a:pt x="339" y="123"/>
                  </a:lnTo>
                  <a:lnTo>
                    <a:pt x="332" y="119"/>
                  </a:lnTo>
                  <a:lnTo>
                    <a:pt x="328" y="117"/>
                  </a:lnTo>
                  <a:lnTo>
                    <a:pt x="316" y="115"/>
                  </a:lnTo>
                  <a:lnTo>
                    <a:pt x="304" y="117"/>
                  </a:lnTo>
                  <a:lnTo>
                    <a:pt x="298" y="119"/>
                  </a:lnTo>
                  <a:lnTo>
                    <a:pt x="291" y="123"/>
                  </a:lnTo>
                  <a:lnTo>
                    <a:pt x="13" y="375"/>
                  </a:lnTo>
                  <a:lnTo>
                    <a:pt x="13" y="375"/>
                  </a:lnTo>
                  <a:lnTo>
                    <a:pt x="9" y="381"/>
                  </a:lnTo>
                  <a:lnTo>
                    <a:pt x="5" y="388"/>
                  </a:lnTo>
                  <a:lnTo>
                    <a:pt x="3" y="394"/>
                  </a:lnTo>
                  <a:lnTo>
                    <a:pt x="0" y="400"/>
                  </a:lnTo>
                  <a:lnTo>
                    <a:pt x="3" y="406"/>
                  </a:lnTo>
                  <a:lnTo>
                    <a:pt x="3" y="412"/>
                  </a:lnTo>
                  <a:lnTo>
                    <a:pt x="7" y="418"/>
                  </a:lnTo>
                  <a:lnTo>
                    <a:pt x="11" y="424"/>
                  </a:lnTo>
                  <a:lnTo>
                    <a:pt x="11" y="424"/>
                  </a:lnTo>
                  <a:lnTo>
                    <a:pt x="15" y="429"/>
                  </a:lnTo>
                  <a:lnTo>
                    <a:pt x="21" y="433"/>
                  </a:lnTo>
                  <a:lnTo>
                    <a:pt x="29" y="435"/>
                  </a:lnTo>
                  <a:lnTo>
                    <a:pt x="35" y="435"/>
                  </a:lnTo>
                  <a:lnTo>
                    <a:pt x="35" y="435"/>
                  </a:lnTo>
                  <a:lnTo>
                    <a:pt x="48" y="433"/>
                  </a:lnTo>
                  <a:lnTo>
                    <a:pt x="58" y="426"/>
                  </a:lnTo>
                  <a:lnTo>
                    <a:pt x="58" y="426"/>
                  </a:lnTo>
                  <a:lnTo>
                    <a:pt x="314" y="195"/>
                  </a:lnTo>
                  <a:lnTo>
                    <a:pt x="509" y="375"/>
                  </a:lnTo>
                  <a:lnTo>
                    <a:pt x="509" y="375"/>
                  </a:lnTo>
                  <a:lnTo>
                    <a:pt x="515" y="379"/>
                  </a:lnTo>
                  <a:lnTo>
                    <a:pt x="521" y="381"/>
                  </a:lnTo>
                  <a:lnTo>
                    <a:pt x="527" y="383"/>
                  </a:lnTo>
                  <a:lnTo>
                    <a:pt x="535" y="383"/>
                  </a:lnTo>
                  <a:lnTo>
                    <a:pt x="535" y="383"/>
                  </a:lnTo>
                  <a:lnTo>
                    <a:pt x="541" y="381"/>
                  </a:lnTo>
                  <a:lnTo>
                    <a:pt x="548" y="379"/>
                  </a:lnTo>
                  <a:lnTo>
                    <a:pt x="554" y="375"/>
                  </a:lnTo>
                  <a:lnTo>
                    <a:pt x="558" y="371"/>
                  </a:lnTo>
                  <a:lnTo>
                    <a:pt x="761" y="123"/>
                  </a:lnTo>
                  <a:lnTo>
                    <a:pt x="808" y="170"/>
                  </a:lnTo>
                  <a:lnTo>
                    <a:pt x="8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21" name="文本框 20"/>
          <p:cNvSpPr txBox="1"/>
          <p:nvPr/>
        </p:nvSpPr>
        <p:spPr>
          <a:xfrm>
            <a:off x="1365997" y="3365837"/>
            <a:ext cx="2925016"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功能人性化</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75152" y="3365837"/>
            <a:ext cx="2348536"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社区功能</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815402" y="3345274"/>
            <a:ext cx="2348536" cy="523220"/>
          </a:xfrm>
          <a:prstGeom prst="rect">
            <a:avLst/>
          </a:prstGeom>
          <a:noFill/>
        </p:spPr>
        <p:txBody>
          <a:bodyPr wrap="square" rtlCol="0">
            <a:spAutoFit/>
          </a:bodyPr>
          <a:lstStyle/>
          <a:p>
            <a:r>
              <a:rPr lang="zh-CN" altLang="en-US" sz="2800" b="1" smtClean="0">
                <a:solidFill>
                  <a:schemeClr val="tx1">
                    <a:lumMod val="85000"/>
                    <a:lumOff val="15000"/>
                  </a:schemeClr>
                </a:solidFill>
                <a:latin typeface="微软雅黑" panose="020B0503020204020204" pitchFamily="34" charset="-122"/>
                <a:ea typeface="微软雅黑" panose="020B0503020204020204" pitchFamily="34" charset="-122"/>
              </a:rPr>
              <a:t>使用便捷</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294194" y="3992009"/>
            <a:ext cx="2348537" cy="1938992"/>
          </a:xfrm>
          <a:prstGeom prst="rect">
            <a:avLst/>
          </a:prstGeom>
          <a:noFill/>
        </p:spPr>
        <p:txBody>
          <a:bodyPr wrap="square" rtlCol="0">
            <a:spAutoFit/>
          </a:bodyPr>
          <a:lstStyle/>
          <a:p>
            <a:pPr algn="just"/>
            <a:r>
              <a:rPr lang="zh-CN" altLang="en-US" sz="2000" dirty="0" smtClean="0">
                <a:solidFill>
                  <a:schemeClr val="tx1">
                    <a:lumMod val="85000"/>
                    <a:lumOff val="15000"/>
                  </a:schemeClr>
                </a:solidFill>
                <a:ea typeface="Microsoft YaHei Regular" charset="-122"/>
              </a:rPr>
              <a:t>解决高校学生对于学好课程的需求，方便同学们下载课件，并解决只能由老师上传课件的麻烦</a:t>
            </a:r>
            <a:endParaRPr lang="zh-CN" altLang="en-US" sz="2000" dirty="0">
              <a:solidFill>
                <a:schemeClr val="tx1">
                  <a:lumMod val="85000"/>
                  <a:lumOff val="15000"/>
                </a:schemeClr>
              </a:solidFill>
              <a:ea typeface="Microsoft YaHei Regular" charset="-122"/>
            </a:endParaRPr>
          </a:p>
        </p:txBody>
      </p:sp>
      <p:sp>
        <p:nvSpPr>
          <p:cNvPr id="25" name="文本框 24"/>
          <p:cNvSpPr txBox="1"/>
          <p:nvPr/>
        </p:nvSpPr>
        <p:spPr>
          <a:xfrm>
            <a:off x="4781732" y="3992009"/>
            <a:ext cx="2790643" cy="1938992"/>
          </a:xfrm>
          <a:prstGeom prst="rect">
            <a:avLst/>
          </a:prstGeom>
          <a:noFill/>
        </p:spPr>
        <p:txBody>
          <a:bodyPr wrap="square" rtlCol="0">
            <a:spAutoFit/>
          </a:bodyPr>
          <a:lstStyle/>
          <a:p>
            <a:pPr algn="just"/>
            <a:r>
              <a:rPr lang="zh-CN" altLang="en-US" sz="2000" dirty="0" smtClean="0">
                <a:solidFill>
                  <a:schemeClr val="tx1">
                    <a:lumMod val="85000"/>
                    <a:lumOff val="15000"/>
                  </a:schemeClr>
                </a:solidFill>
                <a:ea typeface="Microsoft YaHei Regular" charset="-122"/>
              </a:rPr>
              <a:t>传授自己的知识（变现）</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线上分享</a:t>
            </a:r>
            <a:r>
              <a:rPr lang="en-US" altLang="zh-CN" sz="2000" dirty="0" smtClean="0">
                <a:solidFill>
                  <a:schemeClr val="tx1">
                    <a:lumMod val="85000"/>
                    <a:lumOff val="15000"/>
                  </a:schemeClr>
                </a:solidFill>
                <a:ea typeface="Microsoft YaHei Regular" charset="-122"/>
              </a:rPr>
              <a:t>live/</a:t>
            </a:r>
            <a:r>
              <a:rPr lang="zh-CN" altLang="en-US" sz="2000" dirty="0" smtClean="0">
                <a:solidFill>
                  <a:schemeClr val="tx1">
                    <a:lumMod val="85000"/>
                    <a:lumOff val="15000"/>
                  </a:schemeClr>
                </a:solidFill>
                <a:ea typeface="Microsoft YaHei Regular" charset="-122"/>
              </a:rPr>
              <a:t>直播</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课程更加专业</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社区更加贴近高校学生，有利于学生交流</a:t>
            </a:r>
            <a:endParaRPr lang="en-US" altLang="zh-CN" sz="2000" dirty="0">
              <a:solidFill>
                <a:schemeClr val="tx1">
                  <a:lumMod val="85000"/>
                  <a:lumOff val="15000"/>
                </a:schemeClr>
              </a:solidFill>
              <a:ea typeface="Microsoft YaHei Regular" charset="-122"/>
            </a:endParaRPr>
          </a:p>
          <a:p>
            <a:pPr algn="just"/>
            <a:endParaRPr lang="zh-CN" altLang="en-US" sz="2000" dirty="0">
              <a:solidFill>
                <a:schemeClr val="tx1">
                  <a:lumMod val="85000"/>
                  <a:lumOff val="15000"/>
                </a:schemeClr>
              </a:solidFill>
              <a:ea typeface="Microsoft YaHei Regular" charset="-122"/>
            </a:endParaRPr>
          </a:p>
        </p:txBody>
      </p:sp>
      <p:sp>
        <p:nvSpPr>
          <p:cNvPr id="26" name="文本框 25"/>
          <p:cNvSpPr txBox="1"/>
          <p:nvPr/>
        </p:nvSpPr>
        <p:spPr>
          <a:xfrm>
            <a:off x="8531706" y="3992009"/>
            <a:ext cx="2348537" cy="1323439"/>
          </a:xfrm>
          <a:prstGeom prst="rect">
            <a:avLst/>
          </a:prstGeom>
          <a:noFill/>
        </p:spPr>
        <p:txBody>
          <a:bodyPr wrap="square" rtlCol="0">
            <a:spAutoFit/>
          </a:bodyPr>
          <a:lstStyle/>
          <a:p>
            <a:pPr algn="just"/>
            <a:r>
              <a:rPr lang="zh-CN" altLang="en-US" sz="2000" dirty="0" smtClean="0">
                <a:solidFill>
                  <a:schemeClr val="tx1">
                    <a:lumMod val="85000"/>
                    <a:lumOff val="15000"/>
                  </a:schemeClr>
                </a:solidFill>
                <a:ea typeface="Microsoft YaHei Regular" charset="-122"/>
              </a:rPr>
              <a:t>相比于课程中心只能在网站下载的繁琐，多平台</a:t>
            </a:r>
            <a:r>
              <a:rPr lang="zh-CN" altLang="en-US" sz="2000" dirty="0">
                <a:solidFill>
                  <a:schemeClr val="tx1">
                    <a:lumMod val="85000"/>
                    <a:lumOff val="15000"/>
                  </a:schemeClr>
                </a:solidFill>
                <a:ea typeface="Microsoft YaHei Regular" charset="-122"/>
              </a:rPr>
              <a:t>可以</a:t>
            </a:r>
            <a:r>
              <a:rPr lang="zh-CN" altLang="en-US" sz="2000" dirty="0" smtClean="0">
                <a:solidFill>
                  <a:schemeClr val="tx1">
                    <a:lumMod val="85000"/>
                    <a:lumOff val="15000"/>
                  </a:schemeClr>
                </a:solidFill>
                <a:ea typeface="Microsoft YaHei Regular" charset="-122"/>
              </a:rPr>
              <a:t>让用户有多个选择。</a:t>
            </a:r>
            <a:endParaRPr lang="zh-CN" altLang="en-US" sz="2000" dirty="0">
              <a:solidFill>
                <a:schemeClr val="tx1">
                  <a:lumMod val="85000"/>
                  <a:lumOff val="15000"/>
                </a:schemeClr>
              </a:solidFill>
              <a:ea typeface="Microsoft YaHei Regular" charset="-122"/>
            </a:endParaRPr>
          </a:p>
        </p:txBody>
      </p:sp>
    </p:spTree>
    <p:extLst>
      <p:ext uri="{BB962C8B-B14F-4D97-AF65-F5344CB8AC3E}">
        <p14:creationId xmlns:p14="http://schemas.microsoft.com/office/powerpoint/2010/main" val="2752202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3</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4695460" y="3257550"/>
            <a:ext cx="29153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smtClean="0">
                <a:solidFill>
                  <a:schemeClr val="bg2"/>
                </a:solidFill>
                <a:latin typeface="微软雅黑" panose="020B0503020204020204" pitchFamily="34" charset="-122"/>
                <a:ea typeface="微软雅黑" panose="020B0503020204020204" pitchFamily="34" charset="-122"/>
              </a:rPr>
              <a:t>当前功能</a:t>
            </a:r>
            <a:r>
              <a:rPr lang="zh-CN" altLang="en-US" sz="3600" b="1" cap="small" dirty="0" smtClean="0">
                <a:solidFill>
                  <a:schemeClr val="bg2"/>
                </a:solidFill>
                <a:latin typeface="微软雅黑" panose="020B0503020204020204" pitchFamily="34" charset="-122"/>
                <a:ea typeface="微软雅黑" panose="020B0503020204020204" pitchFamily="34" charset="-122"/>
              </a:rPr>
              <a:t>展现</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8968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功能细分图</a:t>
            </a:r>
            <a:endParaRPr lang="zh-CN" altLang="en-US" sz="2400" dirty="0">
              <a:ea typeface="Microsoft YaHei Regular" charset="-122"/>
            </a:endParaRPr>
          </a:p>
        </p:txBody>
      </p:sp>
      <p:pic>
        <p:nvPicPr>
          <p:cNvPr id="9" name="图片 8"/>
          <p:cNvPicPr>
            <a:picLocks noChangeAspect="1"/>
          </p:cNvPicPr>
          <p:nvPr/>
        </p:nvPicPr>
        <p:blipFill>
          <a:blip r:embed="rId2"/>
          <a:stretch>
            <a:fillRect/>
          </a:stretch>
        </p:blipFill>
        <p:spPr>
          <a:xfrm>
            <a:off x="31115" y="421640"/>
            <a:ext cx="8806815" cy="6198870"/>
          </a:xfrm>
          <a:prstGeom prst="rect">
            <a:avLst/>
          </a:prstGeom>
        </p:spPr>
      </p:pic>
      <p:sp>
        <p:nvSpPr>
          <p:cNvPr id="10" name="文本框 9"/>
          <p:cNvSpPr txBox="1"/>
          <p:nvPr/>
        </p:nvSpPr>
        <p:spPr>
          <a:xfrm>
            <a:off x="8837930" y="1565275"/>
            <a:ext cx="3077845" cy="424624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　　课程收藏功能、资源评价功能、资源分类功能等等，这些细微的功能可以大大增强用户</a:t>
            </a:r>
            <a:r>
              <a:rPr lang="zh-CN" altLang="en-US" dirty="0" smtClean="0">
                <a:latin typeface="微软雅黑" panose="020B0503020204020204" charset="-122"/>
                <a:ea typeface="微软雅黑" panose="020B0503020204020204" charset="-122"/>
                <a:cs typeface="微软雅黑" panose="020B0503020204020204" charset="-122"/>
              </a:rPr>
              <a:t>体验</a:t>
            </a:r>
          </a:p>
          <a:p>
            <a:endParaRPr lang="zh-CN" altLang="en-US" dirty="0" smtClean="0">
              <a:latin typeface="微软雅黑" panose="020B0503020204020204" charset="-122"/>
              <a:ea typeface="微软雅黑" panose="020B0503020204020204" charset="-122"/>
              <a:cs typeface="微软雅黑" panose="020B0503020204020204" charset="-122"/>
            </a:endParaRPr>
          </a:p>
          <a:p>
            <a:r>
              <a:rPr lang="zh-CN" altLang="en-US" b="1" dirty="0">
                <a:latin typeface="微软雅黑" panose="020B0503020204020204" charset="-122"/>
                <a:ea typeface="微软雅黑" panose="020B0503020204020204" charset="-122"/>
                <a:cs typeface="微软雅黑" panose="020B0503020204020204" charset="-122"/>
              </a:rPr>
              <a:t>　　提供交流平台</a:t>
            </a:r>
            <a:r>
              <a:rPr lang="zh-CN" altLang="en-US" dirty="0">
                <a:latin typeface="微软雅黑" panose="020B0503020204020204" charset="-122"/>
                <a:ea typeface="微软雅黑" panose="020B0503020204020204" charset="-122"/>
                <a:cs typeface="微软雅黑" panose="020B0503020204020204" charset="-122"/>
              </a:rPr>
              <a:t/>
            </a:r>
            <a:br>
              <a:rPr lang="zh-CN" altLang="en-US" dirty="0">
                <a:latin typeface="微软雅黑" panose="020B0503020204020204" charset="-122"/>
                <a:ea typeface="微软雅黑" panose="020B0503020204020204" charset="-122"/>
                <a:cs typeface="微软雅黑" panose="020B0503020204020204" charset="-122"/>
              </a:rPr>
            </a:br>
            <a:r>
              <a:rPr lang="zh-CN" altLang="en-US" dirty="0">
                <a:latin typeface="微软雅黑" panose="020B0503020204020204" charset="-122"/>
                <a:ea typeface="微软雅黑" panose="020B0503020204020204" charset="-122"/>
                <a:cs typeface="微软雅黑" panose="020B0503020204020204" charset="-122"/>
              </a:rPr>
              <a:t>　　我们认为，在学习过程中，同学们最需要的是总结和交流。和</a:t>
            </a:r>
            <a:r>
              <a:rPr lang="en-US" altLang="zh-CN" dirty="0">
                <a:latin typeface="微软雅黑" panose="020B0503020204020204" charset="-122"/>
                <a:ea typeface="微软雅黑" panose="020B0503020204020204" charset="-122"/>
                <a:cs typeface="微软雅黑" panose="020B0503020204020204" charset="-122"/>
              </a:rPr>
              <a:t>Alpha</a:t>
            </a:r>
            <a:r>
              <a:rPr lang="zh-CN" altLang="en-US" dirty="0">
                <a:latin typeface="微软雅黑" panose="020B0503020204020204" charset="-122"/>
                <a:ea typeface="微软雅黑" panose="020B0503020204020204" charset="-122"/>
                <a:cs typeface="微软雅黑" panose="020B0503020204020204" charset="-122"/>
              </a:rPr>
              <a:t>阶段一样，我们的最终目标一直是排除同学们在学习道路上的困难，因此在</a:t>
            </a:r>
            <a:r>
              <a:rPr lang="en-US" altLang="zh-CN" dirty="0">
                <a:latin typeface="微软雅黑" panose="020B0503020204020204" charset="-122"/>
                <a:ea typeface="微软雅黑" panose="020B0503020204020204" charset="-122"/>
                <a:cs typeface="微软雅黑" panose="020B0503020204020204" charset="-122"/>
              </a:rPr>
              <a:t>Beta</a:t>
            </a:r>
            <a:r>
              <a:rPr lang="zh-CN" altLang="en-US" dirty="0">
                <a:latin typeface="微软雅黑" panose="020B0503020204020204" charset="-122"/>
                <a:ea typeface="微软雅黑" panose="020B0503020204020204" charset="-122"/>
                <a:cs typeface="微软雅黑" panose="020B0503020204020204" charset="-122"/>
              </a:rPr>
              <a:t>阶段中，我们增加了讨论版功能，同学们遇到任何问题都可以在讨论版进行交流。</a:t>
            </a:r>
          </a:p>
        </p:txBody>
      </p:sp>
    </p:spTree>
    <p:extLst>
      <p:ext uri="{BB962C8B-B14F-4D97-AF65-F5344CB8AC3E}">
        <p14:creationId xmlns:p14="http://schemas.microsoft.com/office/powerpoint/2010/main" val="585561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5" name="图片 4" descr="课程搜索"/>
          <p:cNvPicPr>
            <a:picLocks noChangeAspect="1"/>
          </p:cNvPicPr>
          <p:nvPr/>
        </p:nvPicPr>
        <p:blipFill>
          <a:blip r:embed="rId2"/>
          <a:stretch>
            <a:fillRect/>
          </a:stretch>
        </p:blipFill>
        <p:spPr>
          <a:xfrm>
            <a:off x="1171575" y="999490"/>
            <a:ext cx="10058400" cy="4068445"/>
          </a:xfrm>
          <a:prstGeom prst="rect">
            <a:avLst/>
          </a:prstGeom>
        </p:spPr>
      </p:pic>
      <p:sp>
        <p:nvSpPr>
          <p:cNvPr id="9" name="文本框 8"/>
          <p:cNvSpPr txBox="1"/>
          <p:nvPr/>
        </p:nvSpPr>
        <p:spPr>
          <a:xfrm>
            <a:off x="4885055" y="5397500"/>
            <a:ext cx="2631440" cy="645160"/>
          </a:xfrm>
          <a:prstGeom prst="rect">
            <a:avLst/>
          </a:prstGeom>
          <a:noFill/>
        </p:spPr>
        <p:txBody>
          <a:bodyPr wrap="square" rtlCol="0">
            <a:spAutoFit/>
          </a:bodyPr>
          <a:lstStyle/>
          <a:p>
            <a:r>
              <a:rPr lang="zh-CN" altLang="en-US" sz="3600">
                <a:solidFill>
                  <a:schemeClr val="tx1"/>
                </a:solidFill>
                <a:effectLst>
                  <a:outerShdw blurRad="38100" dist="19050" dir="2700000" algn="tl" rotWithShape="0">
                    <a:schemeClr val="dk1">
                      <a:alpha val="40000"/>
                    </a:schemeClr>
                  </a:outerShdw>
                </a:effectLst>
              </a:rPr>
              <a:t>课程搜索</a:t>
            </a:r>
          </a:p>
        </p:txBody>
      </p:sp>
    </p:spTree>
    <p:extLst>
      <p:ext uri="{BB962C8B-B14F-4D97-AF65-F5344CB8AC3E}">
        <p14:creationId xmlns:p14="http://schemas.microsoft.com/office/powerpoint/2010/main" val="1763421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sp>
        <p:nvSpPr>
          <p:cNvPr id="9" name="文本框 8"/>
          <p:cNvSpPr txBox="1"/>
          <p:nvPr/>
        </p:nvSpPr>
        <p:spPr>
          <a:xfrm>
            <a:off x="4885055" y="5397500"/>
            <a:ext cx="2631440" cy="645160"/>
          </a:xfrm>
          <a:prstGeom prst="rect">
            <a:avLst/>
          </a:prstGeom>
          <a:noFill/>
        </p:spPr>
        <p:txBody>
          <a:bodyPr wrap="square" rtlCol="0">
            <a:spAutoFit/>
          </a:bodyPr>
          <a:lstStyle/>
          <a:p>
            <a:r>
              <a:rPr lang="zh-CN" altLang="en-US" sz="3600">
                <a:solidFill>
                  <a:schemeClr val="tx1"/>
                </a:solidFill>
                <a:effectLst>
                  <a:outerShdw blurRad="38100" dist="19050" dir="2700000" algn="tl" rotWithShape="0">
                    <a:schemeClr val="dk1">
                      <a:alpha val="40000"/>
                    </a:schemeClr>
                  </a:outerShdw>
                </a:effectLst>
              </a:rPr>
              <a:t>下载资源</a:t>
            </a:r>
          </a:p>
        </p:txBody>
      </p:sp>
      <p:pic>
        <p:nvPicPr>
          <p:cNvPr id="4" name="图片 3" descr="资源下载"/>
          <p:cNvPicPr>
            <a:picLocks noChangeAspect="1"/>
          </p:cNvPicPr>
          <p:nvPr/>
        </p:nvPicPr>
        <p:blipFill>
          <a:blip r:embed="rId2"/>
          <a:stretch>
            <a:fillRect/>
          </a:stretch>
        </p:blipFill>
        <p:spPr>
          <a:xfrm>
            <a:off x="1066800" y="843915"/>
            <a:ext cx="10058400" cy="4416425"/>
          </a:xfrm>
          <a:prstGeom prst="rect">
            <a:avLst/>
          </a:prstGeom>
        </p:spPr>
      </p:pic>
    </p:spTree>
    <p:extLst>
      <p:ext uri="{BB962C8B-B14F-4D97-AF65-F5344CB8AC3E}">
        <p14:creationId xmlns:p14="http://schemas.microsoft.com/office/powerpoint/2010/main" val="400195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sp>
        <p:nvSpPr>
          <p:cNvPr id="9" name="文本框 8"/>
          <p:cNvSpPr txBox="1"/>
          <p:nvPr/>
        </p:nvSpPr>
        <p:spPr>
          <a:xfrm>
            <a:off x="4885055" y="5397500"/>
            <a:ext cx="2631440" cy="645160"/>
          </a:xfrm>
          <a:prstGeom prst="rect">
            <a:avLst/>
          </a:prstGeom>
          <a:noFill/>
        </p:spPr>
        <p:txBody>
          <a:bodyPr wrap="square" rtlCol="0">
            <a:spAutoFit/>
          </a:bodyPr>
          <a:lstStyle/>
          <a:p>
            <a:r>
              <a:rPr lang="zh-CN" altLang="en-US" sz="3600">
                <a:solidFill>
                  <a:schemeClr val="tx1"/>
                </a:solidFill>
                <a:effectLst>
                  <a:outerShdw blurRad="38100" dist="19050" dir="2700000" algn="tl" rotWithShape="0">
                    <a:schemeClr val="dk1">
                      <a:alpha val="40000"/>
                    </a:schemeClr>
                  </a:outerShdw>
                </a:effectLst>
              </a:rPr>
              <a:t>上传资源</a:t>
            </a:r>
          </a:p>
        </p:txBody>
      </p:sp>
      <p:pic>
        <p:nvPicPr>
          <p:cNvPr id="4" name="图片 3" descr="上传资源"/>
          <p:cNvPicPr>
            <a:picLocks noChangeAspect="1"/>
          </p:cNvPicPr>
          <p:nvPr/>
        </p:nvPicPr>
        <p:blipFill>
          <a:blip r:embed="rId2"/>
          <a:stretch>
            <a:fillRect/>
          </a:stretch>
        </p:blipFill>
        <p:spPr>
          <a:xfrm>
            <a:off x="1066800" y="854710"/>
            <a:ext cx="10058400" cy="4416425"/>
          </a:xfrm>
          <a:prstGeom prst="rect">
            <a:avLst/>
          </a:prstGeom>
        </p:spPr>
      </p:pic>
    </p:spTree>
    <p:extLst>
      <p:ext uri="{BB962C8B-B14F-4D97-AF65-F5344CB8AC3E}">
        <p14:creationId xmlns:p14="http://schemas.microsoft.com/office/powerpoint/2010/main" val="164364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sp>
        <p:nvSpPr>
          <p:cNvPr id="9" name="文本框 8"/>
          <p:cNvSpPr txBox="1"/>
          <p:nvPr/>
        </p:nvSpPr>
        <p:spPr>
          <a:xfrm>
            <a:off x="4885055" y="5397500"/>
            <a:ext cx="2631440" cy="645160"/>
          </a:xfrm>
          <a:prstGeom prst="rect">
            <a:avLst/>
          </a:prstGeom>
          <a:noFill/>
        </p:spPr>
        <p:txBody>
          <a:bodyPr wrap="square" rtlCol="0">
            <a:spAutoFit/>
          </a:bodyPr>
          <a:lstStyle/>
          <a:p>
            <a:r>
              <a:rPr lang="zh-CN" altLang="en-US" sz="3600">
                <a:solidFill>
                  <a:schemeClr val="tx1"/>
                </a:solidFill>
                <a:effectLst>
                  <a:outerShdw blurRad="38100" dist="19050" dir="2700000" algn="tl" rotWithShape="0">
                    <a:schemeClr val="dk1">
                      <a:alpha val="40000"/>
                    </a:schemeClr>
                  </a:outerShdw>
                </a:effectLst>
              </a:rPr>
              <a:t>课程收藏</a:t>
            </a:r>
          </a:p>
        </p:txBody>
      </p:sp>
      <p:pic>
        <p:nvPicPr>
          <p:cNvPr id="3" name="图片 2" descr="课程收藏"/>
          <p:cNvPicPr>
            <a:picLocks noChangeAspect="1"/>
          </p:cNvPicPr>
          <p:nvPr/>
        </p:nvPicPr>
        <p:blipFill>
          <a:blip r:embed="rId3"/>
          <a:stretch>
            <a:fillRect/>
          </a:stretch>
        </p:blipFill>
        <p:spPr>
          <a:xfrm>
            <a:off x="1171575" y="1112520"/>
            <a:ext cx="10058400" cy="4068445"/>
          </a:xfrm>
          <a:prstGeom prst="rect">
            <a:avLst/>
          </a:prstGeom>
        </p:spPr>
      </p:pic>
    </p:spTree>
    <p:extLst>
      <p:ext uri="{BB962C8B-B14F-4D97-AF65-F5344CB8AC3E}">
        <p14:creationId xmlns:p14="http://schemas.microsoft.com/office/powerpoint/2010/main" val="805206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sp>
        <p:nvSpPr>
          <p:cNvPr id="9" name="文本框 8"/>
          <p:cNvSpPr txBox="1"/>
          <p:nvPr/>
        </p:nvSpPr>
        <p:spPr>
          <a:xfrm>
            <a:off x="4885055" y="5397500"/>
            <a:ext cx="2631440" cy="645160"/>
          </a:xfrm>
          <a:prstGeom prst="rect">
            <a:avLst/>
          </a:prstGeom>
          <a:noFill/>
        </p:spPr>
        <p:txBody>
          <a:bodyPr wrap="square" rtlCol="0">
            <a:spAutoFit/>
          </a:bodyPr>
          <a:lstStyle/>
          <a:p>
            <a:r>
              <a:rPr lang="zh-CN" altLang="en-US" sz="3600">
                <a:solidFill>
                  <a:schemeClr val="tx1"/>
                </a:solidFill>
                <a:effectLst>
                  <a:outerShdw blurRad="38100" dist="19050" dir="2700000" algn="tl" rotWithShape="0">
                    <a:schemeClr val="dk1">
                      <a:alpha val="40000"/>
                    </a:schemeClr>
                  </a:outerShdw>
                </a:effectLst>
              </a:rPr>
              <a:t>课程讨论版</a:t>
            </a:r>
          </a:p>
        </p:txBody>
      </p:sp>
      <p:pic>
        <p:nvPicPr>
          <p:cNvPr id="4" name="图片 3" descr="看帖子"/>
          <p:cNvPicPr>
            <a:picLocks noChangeAspect="1"/>
          </p:cNvPicPr>
          <p:nvPr/>
        </p:nvPicPr>
        <p:blipFill>
          <a:blip r:embed="rId2"/>
          <a:stretch>
            <a:fillRect/>
          </a:stretch>
        </p:blipFill>
        <p:spPr>
          <a:xfrm>
            <a:off x="1171575" y="1073785"/>
            <a:ext cx="10058400" cy="4068445"/>
          </a:xfrm>
          <a:prstGeom prst="rect">
            <a:avLst/>
          </a:prstGeom>
        </p:spPr>
      </p:pic>
    </p:spTree>
    <p:extLst>
      <p:ext uri="{BB962C8B-B14F-4D97-AF65-F5344CB8AC3E}">
        <p14:creationId xmlns:p14="http://schemas.microsoft.com/office/powerpoint/2010/main" val="181263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版权问题</a:t>
            </a:r>
            <a:endParaRPr lang="zh-CN" altLang="en-US" sz="2400" dirty="0">
              <a:ea typeface="Microsoft YaHei Regular" charset="-122"/>
            </a:endParaRPr>
          </a:p>
        </p:txBody>
      </p:sp>
      <p:sp>
        <p:nvSpPr>
          <p:cNvPr id="6" name="文本框 5"/>
          <p:cNvSpPr txBox="1"/>
          <p:nvPr/>
        </p:nvSpPr>
        <p:spPr>
          <a:xfrm>
            <a:off x="545534" y="894566"/>
            <a:ext cx="8294595" cy="1200329"/>
          </a:xfrm>
          <a:prstGeom prst="rect">
            <a:avLst/>
          </a:prstGeom>
          <a:noFill/>
        </p:spPr>
        <p:txBody>
          <a:bodyPr wrap="square" rtlCol="0">
            <a:spAutoFit/>
          </a:bodyPr>
          <a:lstStyle/>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用户在上传资源</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发帖的时候，必须同意</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版权声明</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，保证符合协议。</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对于违反协议的用户</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资源，我们会给予惩罚</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删除机制。</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主页注明“版权说明” 与“免责声明”，是用户的行为准则。</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endParaRPr kumimoji="1" lang="zh-CN" altLang="en-US" dirty="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2"/>
          <a:stretch>
            <a:fillRect/>
          </a:stretch>
        </p:blipFill>
        <p:spPr>
          <a:xfrm>
            <a:off x="200025" y="2280635"/>
            <a:ext cx="5127988" cy="318593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839" y="2252063"/>
            <a:ext cx="4572795" cy="4075125"/>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150" y="639102"/>
            <a:ext cx="2968533" cy="1374995"/>
          </a:xfrm>
          <a:prstGeom prst="rect">
            <a:avLst/>
          </a:prstGeom>
        </p:spPr>
      </p:pic>
    </p:spTree>
    <p:extLst>
      <p:ext uri="{BB962C8B-B14F-4D97-AF65-F5344CB8AC3E}">
        <p14:creationId xmlns:p14="http://schemas.microsoft.com/office/powerpoint/2010/main" val="688805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
            <a:ext cx="12192000" cy="3599989"/>
          </a:xfrm>
          <a:prstGeom prst="rect">
            <a:avLst/>
          </a:prstGeom>
          <a:gradFill flip="none" rotWithShape="1">
            <a:gsLst>
              <a:gs pos="0">
                <a:schemeClr val="tx1">
                  <a:alpha val="65000"/>
                </a:schemeClr>
              </a:gs>
              <a:gs pos="50000">
                <a:srgbClr val="000000">
                  <a:alpha val="75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6" name="文本框 25"/>
          <p:cNvSpPr txBox="1"/>
          <p:nvPr/>
        </p:nvSpPr>
        <p:spPr>
          <a:xfrm>
            <a:off x="1361374" y="129671"/>
            <a:ext cx="3331458" cy="461665"/>
          </a:xfrm>
          <a:prstGeom prst="rect">
            <a:avLst/>
          </a:prstGeom>
          <a:noFill/>
        </p:spPr>
        <p:txBody>
          <a:bodyPr wrap="square" rtlCol="0">
            <a:spAutoFit/>
          </a:bodyPr>
          <a:lstStyle/>
          <a:p>
            <a:r>
              <a:rPr lang="en-US" altLang="zh-CN" sz="2400" dirty="0" err="1" smtClean="0">
                <a:solidFill>
                  <a:schemeClr val="bg1"/>
                </a:solidFill>
                <a:ea typeface="Microsoft YaHei Regular" charset="-122"/>
              </a:rPr>
              <a:t>Android&amp;iOS</a:t>
            </a:r>
            <a:r>
              <a:rPr lang="zh-CN" altLang="en-US" sz="2400" dirty="0" smtClean="0">
                <a:solidFill>
                  <a:schemeClr val="bg1"/>
                </a:solidFill>
                <a:ea typeface="Microsoft YaHei Regular" charset="-122"/>
              </a:rPr>
              <a:t> </a:t>
            </a:r>
            <a:r>
              <a:rPr lang="en-US" altLang="zh-CN" sz="2400" dirty="0" smtClean="0">
                <a:solidFill>
                  <a:schemeClr val="bg1"/>
                </a:solidFill>
                <a:ea typeface="Microsoft YaHei Regular" charset="-122"/>
              </a:rPr>
              <a:t>App</a:t>
            </a:r>
            <a:endParaRPr lang="zh-CN" altLang="en-US" sz="2400" dirty="0">
              <a:solidFill>
                <a:schemeClr val="bg1"/>
              </a:solidFill>
              <a:ea typeface="Microsoft YaHei Regular" charset="-122"/>
            </a:endParaRPr>
          </a:p>
        </p:txBody>
      </p:sp>
      <p:grpSp>
        <p:nvGrpSpPr>
          <p:cNvPr id="27" name="组合 26"/>
          <p:cNvGrpSpPr/>
          <p:nvPr/>
        </p:nvGrpSpPr>
        <p:grpSpPr>
          <a:xfrm>
            <a:off x="8067485" y="1696704"/>
            <a:ext cx="4124515" cy="4358238"/>
            <a:chOff x="5514445" y="1008384"/>
            <a:chExt cx="3657607" cy="3864872"/>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468" y="1404369"/>
              <a:ext cx="1547690" cy="1675648"/>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4445" y="1008384"/>
              <a:ext cx="3657607" cy="3864872"/>
            </a:xfrm>
            <a:prstGeom prst="rect">
              <a:avLst/>
            </a:prstGeom>
          </p:spPr>
        </p:pic>
      </p:grpSp>
      <p:grpSp>
        <p:nvGrpSpPr>
          <p:cNvPr id="55" name="组合 54"/>
          <p:cNvGrpSpPr/>
          <p:nvPr/>
        </p:nvGrpSpPr>
        <p:grpSpPr>
          <a:xfrm>
            <a:off x="651041" y="4005241"/>
            <a:ext cx="7727293" cy="2152323"/>
            <a:chOff x="285281" y="3085008"/>
            <a:chExt cx="5984903" cy="1667006"/>
          </a:xfrm>
        </p:grpSpPr>
        <p:sp>
          <p:nvSpPr>
            <p:cNvPr id="32" name="任意多边形 31"/>
            <p:cNvSpPr/>
            <p:nvPr/>
          </p:nvSpPr>
          <p:spPr>
            <a:xfrm rot="10800000">
              <a:off x="589237"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33" name="矩形 55"/>
            <p:cNvSpPr/>
            <p:nvPr/>
          </p:nvSpPr>
          <p:spPr>
            <a:xfrm>
              <a:off x="2852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资源下载及评分</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下载课程中心</a:t>
              </a:r>
              <a:endParaRPr lang="en-US" altLang="zh-CN" sz="1200" dirty="0" smtClean="0">
                <a:solidFill>
                  <a:schemeClr val="tx1">
                    <a:lumMod val="85000"/>
                    <a:lumOff val="15000"/>
                  </a:schemeClr>
                </a:solidFill>
                <a:ea typeface="Microsoft YaHei Regular" charset="-122"/>
              </a:endParaRPr>
            </a:p>
            <a:p>
              <a:pPr algn="ctr">
                <a:lnSpc>
                  <a:spcPct val="120000"/>
                </a:lnSpc>
              </a:pPr>
              <a:r>
                <a:rPr lang="en-US" altLang="zh-CN"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or</a:t>
              </a:r>
              <a:r>
                <a:rPr lang="zh-CN" altLang="en-US"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其它用户上传的资源</a:t>
              </a:r>
              <a:endParaRPr lang="zh-CN" altLang="en-US" sz="1200" dirty="0">
                <a:solidFill>
                  <a:schemeClr val="tx1">
                    <a:lumMod val="65000"/>
                    <a:lumOff val="35000"/>
                  </a:schemeClr>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sp>
          <p:nvSpPr>
            <p:cNvPr id="36" name="任意多边形 35"/>
            <p:cNvSpPr/>
            <p:nvPr/>
          </p:nvSpPr>
          <p:spPr>
            <a:xfrm rot="10800000">
              <a:off x="2069443"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0" name="矩形 55"/>
            <p:cNvSpPr/>
            <p:nvPr/>
          </p:nvSpPr>
          <p:spPr>
            <a:xfrm>
              <a:off x="17729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资源上传</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用户可以选择自己的课件进行上传</a:t>
              </a:r>
              <a:endParaRPr lang="en-US" altLang="zh-CN" sz="1200" dirty="0" smtClean="0">
                <a:solidFill>
                  <a:schemeClr val="tx1">
                    <a:lumMod val="85000"/>
                    <a:lumOff val="15000"/>
                  </a:schemeClr>
                </a:solidFill>
                <a:ea typeface="Microsoft YaHei Regular" charset="-122"/>
              </a:endParaRPr>
            </a:p>
          </p:txBody>
        </p:sp>
        <p:grpSp>
          <p:nvGrpSpPr>
            <p:cNvPr id="41" name="组合 40"/>
            <p:cNvGrpSpPr/>
            <p:nvPr/>
          </p:nvGrpSpPr>
          <p:grpSpPr>
            <a:xfrm>
              <a:off x="3581391" y="3085008"/>
              <a:ext cx="872891" cy="1629907"/>
              <a:chOff x="3213548" y="3451411"/>
              <a:chExt cx="872891" cy="1629907"/>
            </a:xfrm>
          </p:grpSpPr>
          <p:sp>
            <p:nvSpPr>
              <p:cNvPr id="42" name="任意多边形 41"/>
              <p:cNvSpPr/>
              <p:nvPr/>
            </p:nvSpPr>
            <p:spPr>
              <a:xfrm rot="10800000">
                <a:off x="3213548"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cxnSp>
            <p:nvCxnSpPr>
              <p:cNvPr id="45" name="直接连接符 44"/>
              <p:cNvCxnSpPr/>
              <p:nvPr/>
            </p:nvCxnSpPr>
            <p:spPr>
              <a:xfrm>
                <a:off x="3302661" y="5081318"/>
                <a:ext cx="694666"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47" name="矩形 55"/>
            <p:cNvSpPr/>
            <p:nvPr/>
          </p:nvSpPr>
          <p:spPr>
            <a:xfrm>
              <a:off x="3275230"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课程讨论区</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分享、交流学习经验</a:t>
              </a:r>
              <a:endParaRPr lang="en-US" altLang="zh-CN" sz="12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讨论课程</a:t>
              </a:r>
              <a:endParaRPr lang="zh-CN" altLang="en-US" sz="1200" dirty="0">
                <a:solidFill>
                  <a:schemeClr val="tx1">
                    <a:lumMod val="85000"/>
                    <a:lumOff val="15000"/>
                  </a:schemeClr>
                </a:solidFill>
                <a:ea typeface="Microsoft YaHei Regular" charset="-122"/>
              </a:endParaRPr>
            </a:p>
          </p:txBody>
        </p:sp>
        <p:sp>
          <p:nvSpPr>
            <p:cNvPr id="50" name="任意多边形 49"/>
            <p:cNvSpPr/>
            <p:nvPr/>
          </p:nvSpPr>
          <p:spPr>
            <a:xfrm rot="10800000">
              <a:off x="5093339"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54" name="矩形 55"/>
            <p:cNvSpPr/>
            <p:nvPr/>
          </p:nvSpPr>
          <p:spPr>
            <a:xfrm>
              <a:off x="4789383"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资源悬赏</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用户选择用自己的经验值来悬赏自己想要的资源</a:t>
              </a:r>
              <a:endParaRPr lang="en-US" altLang="zh-CN" sz="1200" dirty="0" smtClean="0">
                <a:solidFill>
                  <a:schemeClr val="tx1">
                    <a:lumMod val="85000"/>
                    <a:lumOff val="15000"/>
                  </a:schemeClr>
                </a:solidFill>
                <a:ea typeface="Microsoft YaHei Regular" charset="-122"/>
              </a:endParaRPr>
            </a:p>
          </p:txBody>
        </p:sp>
      </p:grpSp>
      <p:grpSp>
        <p:nvGrpSpPr>
          <p:cNvPr id="57" name="组合 56"/>
          <p:cNvGrpSpPr/>
          <p:nvPr/>
        </p:nvGrpSpPr>
        <p:grpSpPr>
          <a:xfrm>
            <a:off x="395785" y="136478"/>
            <a:ext cx="802223" cy="423080"/>
            <a:chOff x="395785" y="136478"/>
            <a:chExt cx="802223" cy="423080"/>
          </a:xfrm>
        </p:grpSpPr>
        <p:sp>
          <p:nvSpPr>
            <p:cNvPr id="58" name="燕尾形 57"/>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59" name="燕尾形 5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0" name="矩形 59"/>
          <p:cNvSpPr/>
          <p:nvPr/>
        </p:nvSpPr>
        <p:spPr>
          <a:xfrm>
            <a:off x="1042909" y="1554626"/>
            <a:ext cx="4575291" cy="800219"/>
          </a:xfrm>
          <a:prstGeom prst="rect">
            <a:avLst/>
          </a:prstGeom>
        </p:spPr>
        <p:txBody>
          <a:bodyPr wrap="none">
            <a:spAutoFit/>
          </a:bodyPr>
          <a:lstStyle/>
          <a:p>
            <a:r>
              <a:rPr lang="zh-CN" altLang="en-US" sz="4600" dirty="0" smtClean="0">
                <a:solidFill>
                  <a:schemeClr val="bg1"/>
                </a:solidFill>
                <a:latin typeface="HelveticaNeueLT Pro 67 MdCn" panose="020B0606030502030204" pitchFamily="34" charset="0"/>
                <a:ea typeface="Hiragino Sans GB W3" panose="020B0300000000000000" pitchFamily="34" charset="-122"/>
              </a:rPr>
              <a:t>手机</a:t>
            </a:r>
            <a:r>
              <a:rPr lang="en-US" altLang="zh-CN" sz="4600" dirty="0" smtClean="0">
                <a:solidFill>
                  <a:schemeClr val="bg1"/>
                </a:solidFill>
                <a:latin typeface="HelveticaNeueLT Pro 67 MdCn" panose="020B0606030502030204" pitchFamily="34" charset="0"/>
                <a:ea typeface="Hiragino Sans GB W3" panose="020B0300000000000000" pitchFamily="34" charset="-122"/>
              </a:rPr>
              <a:t>app</a:t>
            </a:r>
            <a:r>
              <a:rPr lang="zh-CN" altLang="en-US" sz="4600" dirty="0" smtClean="0">
                <a:solidFill>
                  <a:schemeClr val="bg1"/>
                </a:solidFill>
                <a:latin typeface="HelveticaNeueLT Pro 67 MdCn" panose="020B0606030502030204" pitchFamily="34" charset="0"/>
                <a:ea typeface="Hiragino Sans GB W3" panose="020B0300000000000000" pitchFamily="34" charset="-122"/>
              </a:rPr>
              <a:t>核心功能</a:t>
            </a:r>
            <a:endParaRPr lang="zh-CN" altLang="zh-CN" sz="4600" dirty="0">
              <a:solidFill>
                <a:schemeClr val="bg1"/>
              </a:solidFill>
              <a:latin typeface="HelveticaNeueLT Pro 67 MdCn" panose="020B0606030502030204" pitchFamily="34" charset="0"/>
              <a:ea typeface="Hiragino Sans GB W3" panose="020B0300000000000000" pitchFamily="34" charset="-122"/>
            </a:endParaRPr>
          </a:p>
        </p:txBody>
      </p:sp>
      <p:sp>
        <p:nvSpPr>
          <p:cNvPr id="62" name="Freeform 23"/>
          <p:cNvSpPr>
            <a:spLocks noEditPoints="1"/>
          </p:cNvSpPr>
          <p:nvPr/>
        </p:nvSpPr>
        <p:spPr bwMode="auto">
          <a:xfrm>
            <a:off x="5783434" y="4854075"/>
            <a:ext cx="239063" cy="238494"/>
          </a:xfrm>
          <a:custGeom>
            <a:avLst/>
            <a:gdLst>
              <a:gd name="T0" fmla="*/ 210 w 420"/>
              <a:gd name="T1" fmla="*/ 0 h 419"/>
              <a:gd name="T2" fmla="*/ 168 w 420"/>
              <a:gd name="T3" fmla="*/ 4 h 419"/>
              <a:gd name="T4" fmla="*/ 129 w 420"/>
              <a:gd name="T5" fmla="*/ 17 h 419"/>
              <a:gd name="T6" fmla="*/ 93 w 420"/>
              <a:gd name="T7" fmla="*/ 35 h 419"/>
              <a:gd name="T8" fmla="*/ 62 w 420"/>
              <a:gd name="T9" fmla="*/ 63 h 419"/>
              <a:gd name="T10" fmla="*/ 37 w 420"/>
              <a:gd name="T11" fmla="*/ 92 h 419"/>
              <a:gd name="T12" fmla="*/ 16 w 420"/>
              <a:gd name="T13" fmla="*/ 129 h 419"/>
              <a:gd name="T14" fmla="*/ 4 w 420"/>
              <a:gd name="T15" fmla="*/ 167 h 419"/>
              <a:gd name="T16" fmla="*/ 0 w 420"/>
              <a:gd name="T17" fmla="*/ 211 h 419"/>
              <a:gd name="T18" fmla="*/ 2 w 420"/>
              <a:gd name="T19" fmla="*/ 231 h 419"/>
              <a:gd name="T20" fmla="*/ 10 w 420"/>
              <a:gd name="T21" fmla="*/ 273 h 419"/>
              <a:gd name="T22" fmla="*/ 25 w 420"/>
              <a:gd name="T23" fmla="*/ 311 h 419"/>
              <a:gd name="T24" fmla="*/ 48 w 420"/>
              <a:gd name="T25" fmla="*/ 344 h 419"/>
              <a:gd name="T26" fmla="*/ 77 w 420"/>
              <a:gd name="T27" fmla="*/ 371 h 419"/>
              <a:gd name="T28" fmla="*/ 110 w 420"/>
              <a:gd name="T29" fmla="*/ 394 h 419"/>
              <a:gd name="T30" fmla="*/ 148 w 420"/>
              <a:gd name="T31" fmla="*/ 411 h 419"/>
              <a:gd name="T32" fmla="*/ 189 w 420"/>
              <a:gd name="T33" fmla="*/ 419 h 419"/>
              <a:gd name="T34" fmla="*/ 210 w 420"/>
              <a:gd name="T35" fmla="*/ 419 h 419"/>
              <a:gd name="T36" fmla="*/ 252 w 420"/>
              <a:gd name="T37" fmla="*/ 415 h 419"/>
              <a:gd name="T38" fmla="*/ 291 w 420"/>
              <a:gd name="T39" fmla="*/ 404 h 419"/>
              <a:gd name="T40" fmla="*/ 327 w 420"/>
              <a:gd name="T41" fmla="*/ 383 h 419"/>
              <a:gd name="T42" fmla="*/ 358 w 420"/>
              <a:gd name="T43" fmla="*/ 358 h 419"/>
              <a:gd name="T44" fmla="*/ 385 w 420"/>
              <a:gd name="T45" fmla="*/ 327 h 419"/>
              <a:gd name="T46" fmla="*/ 404 w 420"/>
              <a:gd name="T47" fmla="*/ 292 h 419"/>
              <a:gd name="T48" fmla="*/ 416 w 420"/>
              <a:gd name="T49" fmla="*/ 252 h 419"/>
              <a:gd name="T50" fmla="*/ 420 w 420"/>
              <a:gd name="T51" fmla="*/ 211 h 419"/>
              <a:gd name="T52" fmla="*/ 418 w 420"/>
              <a:gd name="T53" fmla="*/ 188 h 419"/>
              <a:gd name="T54" fmla="*/ 410 w 420"/>
              <a:gd name="T55" fmla="*/ 148 h 419"/>
              <a:gd name="T56" fmla="*/ 395 w 420"/>
              <a:gd name="T57" fmla="*/ 110 h 419"/>
              <a:gd name="T58" fmla="*/ 373 w 420"/>
              <a:gd name="T59" fmla="*/ 77 h 419"/>
              <a:gd name="T60" fmla="*/ 343 w 420"/>
              <a:gd name="T61" fmla="*/ 48 h 419"/>
              <a:gd name="T62" fmla="*/ 310 w 420"/>
              <a:gd name="T63" fmla="*/ 25 h 419"/>
              <a:gd name="T64" fmla="*/ 273 w 420"/>
              <a:gd name="T65" fmla="*/ 10 h 419"/>
              <a:gd name="T66" fmla="*/ 231 w 420"/>
              <a:gd name="T67" fmla="*/ 2 h 419"/>
              <a:gd name="T68" fmla="*/ 210 w 420"/>
              <a:gd name="T69" fmla="*/ 0 h 419"/>
              <a:gd name="T70" fmla="*/ 239 w 420"/>
              <a:gd name="T71" fmla="*/ 240 h 419"/>
              <a:gd name="T72" fmla="*/ 239 w 420"/>
              <a:gd name="T73" fmla="*/ 315 h 419"/>
              <a:gd name="T74" fmla="*/ 231 w 420"/>
              <a:gd name="T75" fmla="*/ 336 h 419"/>
              <a:gd name="T76" fmla="*/ 210 w 420"/>
              <a:gd name="T77" fmla="*/ 344 h 419"/>
              <a:gd name="T78" fmla="*/ 200 w 420"/>
              <a:gd name="T79" fmla="*/ 342 h 419"/>
              <a:gd name="T80" fmla="*/ 183 w 420"/>
              <a:gd name="T81" fmla="*/ 325 h 419"/>
              <a:gd name="T82" fmla="*/ 181 w 420"/>
              <a:gd name="T83" fmla="*/ 240 h 419"/>
              <a:gd name="T84" fmla="*/ 106 w 420"/>
              <a:gd name="T85" fmla="*/ 240 h 419"/>
              <a:gd name="T86" fmla="*/ 85 w 420"/>
              <a:gd name="T87" fmla="*/ 231 h 419"/>
              <a:gd name="T88" fmla="*/ 77 w 420"/>
              <a:gd name="T89" fmla="*/ 211 h 419"/>
              <a:gd name="T90" fmla="*/ 79 w 420"/>
              <a:gd name="T91" fmla="*/ 198 h 419"/>
              <a:gd name="T92" fmla="*/ 93 w 420"/>
              <a:gd name="T93" fmla="*/ 183 h 419"/>
              <a:gd name="T94" fmla="*/ 181 w 420"/>
              <a:gd name="T95" fmla="*/ 181 h 419"/>
              <a:gd name="T96" fmla="*/ 181 w 420"/>
              <a:gd name="T97" fmla="*/ 106 h 419"/>
              <a:gd name="T98" fmla="*/ 189 w 420"/>
              <a:gd name="T99" fmla="*/ 85 h 419"/>
              <a:gd name="T100" fmla="*/ 210 w 420"/>
              <a:gd name="T101" fmla="*/ 75 h 419"/>
              <a:gd name="T102" fmla="*/ 223 w 420"/>
              <a:gd name="T103" fmla="*/ 79 h 419"/>
              <a:gd name="T104" fmla="*/ 237 w 420"/>
              <a:gd name="T105" fmla="*/ 94 h 419"/>
              <a:gd name="T106" fmla="*/ 239 w 420"/>
              <a:gd name="T107" fmla="*/ 181 h 419"/>
              <a:gd name="T108" fmla="*/ 314 w 420"/>
              <a:gd name="T109" fmla="*/ 181 h 419"/>
              <a:gd name="T110" fmla="*/ 335 w 420"/>
              <a:gd name="T111" fmla="*/ 190 h 419"/>
              <a:gd name="T112" fmla="*/ 343 w 420"/>
              <a:gd name="T113" fmla="*/ 211 h 419"/>
              <a:gd name="T114" fmla="*/ 341 w 420"/>
              <a:gd name="T115" fmla="*/ 221 h 419"/>
              <a:gd name="T116" fmla="*/ 327 w 420"/>
              <a:gd name="T117" fmla="*/ 238 h 419"/>
              <a:gd name="T118" fmla="*/ 314 w 420"/>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419">
                <a:moveTo>
                  <a:pt x="210" y="0"/>
                </a:moveTo>
                <a:lnTo>
                  <a:pt x="210" y="0"/>
                </a:lnTo>
                <a:lnTo>
                  <a:pt x="189" y="2"/>
                </a:lnTo>
                <a:lnTo>
                  <a:pt x="168" y="4"/>
                </a:lnTo>
                <a:lnTo>
                  <a:pt x="148" y="10"/>
                </a:lnTo>
                <a:lnTo>
                  <a:pt x="129" y="17"/>
                </a:lnTo>
                <a:lnTo>
                  <a:pt x="110" y="25"/>
                </a:lnTo>
                <a:lnTo>
                  <a:pt x="93" y="35"/>
                </a:lnTo>
                <a:lnTo>
                  <a:pt x="77" y="48"/>
                </a:lnTo>
                <a:lnTo>
                  <a:pt x="62" y="63"/>
                </a:lnTo>
                <a:lnTo>
                  <a:pt x="48" y="77"/>
                </a:lnTo>
                <a:lnTo>
                  <a:pt x="37" y="92"/>
                </a:lnTo>
                <a:lnTo>
                  <a:pt x="25" y="110"/>
                </a:lnTo>
                <a:lnTo>
                  <a:pt x="16" y="129"/>
                </a:lnTo>
                <a:lnTo>
                  <a:pt x="10" y="148"/>
                </a:lnTo>
                <a:lnTo>
                  <a:pt x="4" y="167"/>
                </a:lnTo>
                <a:lnTo>
                  <a:pt x="2" y="188"/>
                </a:lnTo>
                <a:lnTo>
                  <a:pt x="0" y="211"/>
                </a:lnTo>
                <a:lnTo>
                  <a:pt x="0" y="211"/>
                </a:lnTo>
                <a:lnTo>
                  <a:pt x="2" y="231"/>
                </a:lnTo>
                <a:lnTo>
                  <a:pt x="4" y="252"/>
                </a:lnTo>
                <a:lnTo>
                  <a:pt x="10" y="273"/>
                </a:lnTo>
                <a:lnTo>
                  <a:pt x="16" y="292"/>
                </a:lnTo>
                <a:lnTo>
                  <a:pt x="25" y="311"/>
                </a:lnTo>
                <a:lnTo>
                  <a:pt x="37" y="327"/>
                </a:lnTo>
                <a:lnTo>
                  <a:pt x="48" y="344"/>
                </a:lnTo>
                <a:lnTo>
                  <a:pt x="62" y="358"/>
                </a:lnTo>
                <a:lnTo>
                  <a:pt x="77" y="371"/>
                </a:lnTo>
                <a:lnTo>
                  <a:pt x="93" y="383"/>
                </a:lnTo>
                <a:lnTo>
                  <a:pt x="110" y="394"/>
                </a:lnTo>
                <a:lnTo>
                  <a:pt x="129" y="404"/>
                </a:lnTo>
                <a:lnTo>
                  <a:pt x="148" y="411"/>
                </a:lnTo>
                <a:lnTo>
                  <a:pt x="168" y="415"/>
                </a:lnTo>
                <a:lnTo>
                  <a:pt x="189" y="419"/>
                </a:lnTo>
                <a:lnTo>
                  <a:pt x="210" y="419"/>
                </a:lnTo>
                <a:lnTo>
                  <a:pt x="210" y="419"/>
                </a:lnTo>
                <a:lnTo>
                  <a:pt x="231" y="419"/>
                </a:lnTo>
                <a:lnTo>
                  <a:pt x="252" y="415"/>
                </a:lnTo>
                <a:lnTo>
                  <a:pt x="273" y="411"/>
                </a:lnTo>
                <a:lnTo>
                  <a:pt x="291" y="404"/>
                </a:lnTo>
                <a:lnTo>
                  <a:pt x="310" y="394"/>
                </a:lnTo>
                <a:lnTo>
                  <a:pt x="327" y="383"/>
                </a:lnTo>
                <a:lnTo>
                  <a:pt x="343" y="371"/>
                </a:lnTo>
                <a:lnTo>
                  <a:pt x="358" y="358"/>
                </a:lnTo>
                <a:lnTo>
                  <a:pt x="373" y="344"/>
                </a:lnTo>
                <a:lnTo>
                  <a:pt x="385" y="327"/>
                </a:lnTo>
                <a:lnTo>
                  <a:pt x="395" y="311"/>
                </a:lnTo>
                <a:lnTo>
                  <a:pt x="404" y="292"/>
                </a:lnTo>
                <a:lnTo>
                  <a:pt x="410" y="273"/>
                </a:lnTo>
                <a:lnTo>
                  <a:pt x="416" y="252"/>
                </a:lnTo>
                <a:lnTo>
                  <a:pt x="418" y="231"/>
                </a:lnTo>
                <a:lnTo>
                  <a:pt x="420" y="211"/>
                </a:lnTo>
                <a:lnTo>
                  <a:pt x="420" y="211"/>
                </a:lnTo>
                <a:lnTo>
                  <a:pt x="418" y="188"/>
                </a:lnTo>
                <a:lnTo>
                  <a:pt x="416" y="167"/>
                </a:lnTo>
                <a:lnTo>
                  <a:pt x="410" y="148"/>
                </a:lnTo>
                <a:lnTo>
                  <a:pt x="404" y="129"/>
                </a:lnTo>
                <a:lnTo>
                  <a:pt x="395" y="110"/>
                </a:lnTo>
                <a:lnTo>
                  <a:pt x="385" y="92"/>
                </a:lnTo>
                <a:lnTo>
                  <a:pt x="373" y="77"/>
                </a:lnTo>
                <a:lnTo>
                  <a:pt x="358" y="63"/>
                </a:lnTo>
                <a:lnTo>
                  <a:pt x="343" y="48"/>
                </a:lnTo>
                <a:lnTo>
                  <a:pt x="327" y="35"/>
                </a:lnTo>
                <a:lnTo>
                  <a:pt x="310" y="25"/>
                </a:lnTo>
                <a:lnTo>
                  <a:pt x="291" y="17"/>
                </a:lnTo>
                <a:lnTo>
                  <a:pt x="273" y="10"/>
                </a:lnTo>
                <a:lnTo>
                  <a:pt x="252" y="4"/>
                </a:lnTo>
                <a:lnTo>
                  <a:pt x="231" y="2"/>
                </a:lnTo>
                <a:lnTo>
                  <a:pt x="210" y="0"/>
                </a:lnTo>
                <a:lnTo>
                  <a:pt x="210" y="0"/>
                </a:lnTo>
                <a:close/>
                <a:moveTo>
                  <a:pt x="314" y="240"/>
                </a:moveTo>
                <a:lnTo>
                  <a:pt x="239" y="240"/>
                </a:lnTo>
                <a:lnTo>
                  <a:pt x="239" y="315"/>
                </a:lnTo>
                <a:lnTo>
                  <a:pt x="239" y="315"/>
                </a:lnTo>
                <a:lnTo>
                  <a:pt x="237" y="325"/>
                </a:lnTo>
                <a:lnTo>
                  <a:pt x="231" y="336"/>
                </a:lnTo>
                <a:lnTo>
                  <a:pt x="223" y="342"/>
                </a:lnTo>
                <a:lnTo>
                  <a:pt x="210" y="344"/>
                </a:lnTo>
                <a:lnTo>
                  <a:pt x="210" y="344"/>
                </a:lnTo>
                <a:lnTo>
                  <a:pt x="200" y="342"/>
                </a:lnTo>
                <a:lnTo>
                  <a:pt x="189" y="336"/>
                </a:lnTo>
                <a:lnTo>
                  <a:pt x="183" y="325"/>
                </a:lnTo>
                <a:lnTo>
                  <a:pt x="181" y="315"/>
                </a:lnTo>
                <a:lnTo>
                  <a:pt x="181" y="240"/>
                </a:lnTo>
                <a:lnTo>
                  <a:pt x="106" y="240"/>
                </a:lnTo>
                <a:lnTo>
                  <a:pt x="106" y="240"/>
                </a:lnTo>
                <a:lnTo>
                  <a:pt x="93" y="238"/>
                </a:lnTo>
                <a:lnTo>
                  <a:pt x="85" y="231"/>
                </a:lnTo>
                <a:lnTo>
                  <a:pt x="79" y="221"/>
                </a:lnTo>
                <a:lnTo>
                  <a:pt x="77" y="211"/>
                </a:lnTo>
                <a:lnTo>
                  <a:pt x="77" y="211"/>
                </a:lnTo>
                <a:lnTo>
                  <a:pt x="79" y="198"/>
                </a:lnTo>
                <a:lnTo>
                  <a:pt x="85" y="190"/>
                </a:lnTo>
                <a:lnTo>
                  <a:pt x="93" y="183"/>
                </a:lnTo>
                <a:lnTo>
                  <a:pt x="106" y="181"/>
                </a:lnTo>
                <a:lnTo>
                  <a:pt x="181" y="181"/>
                </a:lnTo>
                <a:lnTo>
                  <a:pt x="181" y="106"/>
                </a:lnTo>
                <a:lnTo>
                  <a:pt x="181" y="106"/>
                </a:lnTo>
                <a:lnTo>
                  <a:pt x="183" y="94"/>
                </a:lnTo>
                <a:lnTo>
                  <a:pt x="189" y="85"/>
                </a:lnTo>
                <a:lnTo>
                  <a:pt x="200" y="79"/>
                </a:lnTo>
                <a:lnTo>
                  <a:pt x="210" y="75"/>
                </a:lnTo>
                <a:lnTo>
                  <a:pt x="210" y="75"/>
                </a:lnTo>
                <a:lnTo>
                  <a:pt x="223" y="79"/>
                </a:lnTo>
                <a:lnTo>
                  <a:pt x="231" y="85"/>
                </a:lnTo>
                <a:lnTo>
                  <a:pt x="237" y="94"/>
                </a:lnTo>
                <a:lnTo>
                  <a:pt x="239" y="106"/>
                </a:lnTo>
                <a:lnTo>
                  <a:pt x="239" y="181"/>
                </a:lnTo>
                <a:lnTo>
                  <a:pt x="314" y="181"/>
                </a:lnTo>
                <a:lnTo>
                  <a:pt x="314" y="181"/>
                </a:lnTo>
                <a:lnTo>
                  <a:pt x="327" y="183"/>
                </a:lnTo>
                <a:lnTo>
                  <a:pt x="335" y="190"/>
                </a:lnTo>
                <a:lnTo>
                  <a:pt x="341" y="198"/>
                </a:lnTo>
                <a:lnTo>
                  <a:pt x="343" y="211"/>
                </a:lnTo>
                <a:lnTo>
                  <a:pt x="343" y="211"/>
                </a:lnTo>
                <a:lnTo>
                  <a:pt x="341" y="221"/>
                </a:lnTo>
                <a:lnTo>
                  <a:pt x="335" y="231"/>
                </a:lnTo>
                <a:lnTo>
                  <a:pt x="327" y="238"/>
                </a:lnTo>
                <a:lnTo>
                  <a:pt x="314" y="240"/>
                </a:lnTo>
                <a:lnTo>
                  <a:pt x="314"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nvGrpSpPr>
          <p:cNvPr id="64" name="组合 63"/>
          <p:cNvGrpSpPr/>
          <p:nvPr/>
        </p:nvGrpSpPr>
        <p:grpSpPr>
          <a:xfrm>
            <a:off x="3008131" y="4132676"/>
            <a:ext cx="840777" cy="816446"/>
            <a:chOff x="6956425" y="4192588"/>
            <a:chExt cx="1481138" cy="1438275"/>
          </a:xfrm>
        </p:grpSpPr>
        <p:sp>
          <p:nvSpPr>
            <p:cNvPr id="65" name="Freeform 12"/>
            <p:cNvSpPr>
              <a:spLocks noEditPoints="1"/>
            </p:cNvSpPr>
            <p:nvPr/>
          </p:nvSpPr>
          <p:spPr bwMode="auto">
            <a:xfrm>
              <a:off x="7243763" y="4192588"/>
              <a:ext cx="1193800" cy="1438275"/>
            </a:xfrm>
            <a:custGeom>
              <a:avLst/>
              <a:gdLst>
                <a:gd name="T0" fmla="*/ 594 w 752"/>
                <a:gd name="T1" fmla="*/ 654 h 906"/>
                <a:gd name="T2" fmla="*/ 606 w 752"/>
                <a:gd name="T3" fmla="*/ 633 h 906"/>
                <a:gd name="T4" fmla="*/ 583 w 752"/>
                <a:gd name="T5" fmla="*/ 610 h 906"/>
                <a:gd name="T6" fmla="*/ 369 w 752"/>
                <a:gd name="T7" fmla="*/ 616 h 906"/>
                <a:gd name="T8" fmla="*/ 362 w 752"/>
                <a:gd name="T9" fmla="*/ 643 h 906"/>
                <a:gd name="T10" fmla="*/ 385 w 752"/>
                <a:gd name="T11" fmla="*/ 656 h 906"/>
                <a:gd name="T12" fmla="*/ 448 w 752"/>
                <a:gd name="T13" fmla="*/ 2 h 906"/>
                <a:gd name="T14" fmla="*/ 112 w 752"/>
                <a:gd name="T15" fmla="*/ 0 h 906"/>
                <a:gd name="T16" fmla="*/ 37 w 752"/>
                <a:gd name="T17" fmla="*/ 37 h 906"/>
                <a:gd name="T18" fmla="*/ 0 w 752"/>
                <a:gd name="T19" fmla="*/ 112 h 906"/>
                <a:gd name="T20" fmla="*/ 23 w 752"/>
                <a:gd name="T21" fmla="*/ 404 h 906"/>
                <a:gd name="T22" fmla="*/ 58 w 752"/>
                <a:gd name="T23" fmla="*/ 387 h 906"/>
                <a:gd name="T24" fmla="*/ 62 w 752"/>
                <a:gd name="T25" fmla="*/ 98 h 906"/>
                <a:gd name="T26" fmla="*/ 100 w 752"/>
                <a:gd name="T27" fmla="*/ 62 h 906"/>
                <a:gd name="T28" fmla="*/ 400 w 752"/>
                <a:gd name="T29" fmla="*/ 218 h 906"/>
                <a:gd name="T30" fmla="*/ 408 w 752"/>
                <a:gd name="T31" fmla="*/ 268 h 906"/>
                <a:gd name="T32" fmla="*/ 477 w 752"/>
                <a:gd name="T33" fmla="*/ 335 h 906"/>
                <a:gd name="T34" fmla="*/ 694 w 752"/>
                <a:gd name="T35" fmla="*/ 345 h 906"/>
                <a:gd name="T36" fmla="*/ 687 w 752"/>
                <a:gd name="T37" fmla="*/ 806 h 906"/>
                <a:gd name="T38" fmla="*/ 652 w 752"/>
                <a:gd name="T39" fmla="*/ 841 h 906"/>
                <a:gd name="T40" fmla="*/ 262 w 752"/>
                <a:gd name="T41" fmla="*/ 883 h 906"/>
                <a:gd name="T42" fmla="*/ 258 w 752"/>
                <a:gd name="T43" fmla="*/ 906 h 906"/>
                <a:gd name="T44" fmla="*/ 625 w 752"/>
                <a:gd name="T45" fmla="*/ 906 h 906"/>
                <a:gd name="T46" fmla="*/ 696 w 752"/>
                <a:gd name="T47" fmla="*/ 883 h 906"/>
                <a:gd name="T48" fmla="*/ 748 w 752"/>
                <a:gd name="T49" fmla="*/ 804 h 906"/>
                <a:gd name="T50" fmla="*/ 752 w 752"/>
                <a:gd name="T51" fmla="*/ 314 h 906"/>
                <a:gd name="T52" fmla="*/ 525 w 752"/>
                <a:gd name="T53" fmla="*/ 287 h 906"/>
                <a:gd name="T54" fmla="*/ 487 w 752"/>
                <a:gd name="T55" fmla="*/ 277 h 906"/>
                <a:gd name="T56" fmla="*/ 458 w 752"/>
                <a:gd name="T57" fmla="*/ 233 h 906"/>
                <a:gd name="T58" fmla="*/ 525 w 752"/>
                <a:gd name="T59" fmla="*/ 287 h 906"/>
                <a:gd name="T60" fmla="*/ 319 w 752"/>
                <a:gd name="T61" fmla="*/ 298 h 906"/>
                <a:gd name="T62" fmla="*/ 167 w 752"/>
                <a:gd name="T63" fmla="*/ 291 h 906"/>
                <a:gd name="T64" fmla="*/ 144 w 752"/>
                <a:gd name="T65" fmla="*/ 314 h 906"/>
                <a:gd name="T66" fmla="*/ 158 w 752"/>
                <a:gd name="T67" fmla="*/ 335 h 906"/>
                <a:gd name="T68" fmla="*/ 312 w 752"/>
                <a:gd name="T69" fmla="*/ 335 h 906"/>
                <a:gd name="T70" fmla="*/ 325 w 752"/>
                <a:gd name="T71" fmla="*/ 314 h 906"/>
                <a:gd name="T72" fmla="*/ 312 w 752"/>
                <a:gd name="T73" fmla="*/ 239 h 906"/>
                <a:gd name="T74" fmla="*/ 325 w 752"/>
                <a:gd name="T75" fmla="*/ 218 h 906"/>
                <a:gd name="T76" fmla="*/ 302 w 752"/>
                <a:gd name="T77" fmla="*/ 195 h 906"/>
                <a:gd name="T78" fmla="*/ 150 w 752"/>
                <a:gd name="T79" fmla="*/ 202 h 906"/>
                <a:gd name="T80" fmla="*/ 146 w 752"/>
                <a:gd name="T81" fmla="*/ 227 h 906"/>
                <a:gd name="T82" fmla="*/ 167 w 752"/>
                <a:gd name="T83" fmla="*/ 241 h 906"/>
                <a:gd name="T84" fmla="*/ 377 w 752"/>
                <a:gd name="T85" fmla="*/ 708 h 906"/>
                <a:gd name="T86" fmla="*/ 362 w 752"/>
                <a:gd name="T87" fmla="*/ 729 h 906"/>
                <a:gd name="T88" fmla="*/ 385 w 752"/>
                <a:gd name="T89" fmla="*/ 752 h 906"/>
                <a:gd name="T90" fmla="*/ 600 w 752"/>
                <a:gd name="T91" fmla="*/ 746 h 906"/>
                <a:gd name="T92" fmla="*/ 606 w 752"/>
                <a:gd name="T93" fmla="*/ 721 h 906"/>
                <a:gd name="T94" fmla="*/ 583 w 752"/>
                <a:gd name="T95" fmla="*/ 706 h 906"/>
                <a:gd name="T96" fmla="*/ 594 w 752"/>
                <a:gd name="T97" fmla="*/ 560 h 906"/>
                <a:gd name="T98" fmla="*/ 606 w 752"/>
                <a:gd name="T99" fmla="*/ 537 h 906"/>
                <a:gd name="T100" fmla="*/ 583 w 752"/>
                <a:gd name="T101" fmla="*/ 514 h 906"/>
                <a:gd name="T102" fmla="*/ 369 w 752"/>
                <a:gd name="T103" fmla="*/ 523 h 906"/>
                <a:gd name="T104" fmla="*/ 362 w 752"/>
                <a:gd name="T105" fmla="*/ 548 h 906"/>
                <a:gd name="T106" fmla="*/ 385 w 752"/>
                <a:gd name="T107" fmla="*/ 56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2" h="906">
                  <a:moveTo>
                    <a:pt x="385" y="656"/>
                  </a:moveTo>
                  <a:lnTo>
                    <a:pt x="583" y="656"/>
                  </a:lnTo>
                  <a:lnTo>
                    <a:pt x="583" y="656"/>
                  </a:lnTo>
                  <a:lnTo>
                    <a:pt x="594" y="654"/>
                  </a:lnTo>
                  <a:lnTo>
                    <a:pt x="600" y="650"/>
                  </a:lnTo>
                  <a:lnTo>
                    <a:pt x="606" y="643"/>
                  </a:lnTo>
                  <a:lnTo>
                    <a:pt x="606" y="633"/>
                  </a:lnTo>
                  <a:lnTo>
                    <a:pt x="606" y="633"/>
                  </a:lnTo>
                  <a:lnTo>
                    <a:pt x="606" y="625"/>
                  </a:lnTo>
                  <a:lnTo>
                    <a:pt x="600" y="616"/>
                  </a:lnTo>
                  <a:lnTo>
                    <a:pt x="594" y="612"/>
                  </a:lnTo>
                  <a:lnTo>
                    <a:pt x="583" y="610"/>
                  </a:lnTo>
                  <a:lnTo>
                    <a:pt x="385" y="610"/>
                  </a:lnTo>
                  <a:lnTo>
                    <a:pt x="385" y="610"/>
                  </a:lnTo>
                  <a:lnTo>
                    <a:pt x="375" y="612"/>
                  </a:lnTo>
                  <a:lnTo>
                    <a:pt x="369" y="616"/>
                  </a:lnTo>
                  <a:lnTo>
                    <a:pt x="362" y="625"/>
                  </a:lnTo>
                  <a:lnTo>
                    <a:pt x="362" y="633"/>
                  </a:lnTo>
                  <a:lnTo>
                    <a:pt x="362" y="633"/>
                  </a:lnTo>
                  <a:lnTo>
                    <a:pt x="362" y="643"/>
                  </a:lnTo>
                  <a:lnTo>
                    <a:pt x="369" y="650"/>
                  </a:lnTo>
                  <a:lnTo>
                    <a:pt x="375" y="654"/>
                  </a:lnTo>
                  <a:lnTo>
                    <a:pt x="385" y="656"/>
                  </a:lnTo>
                  <a:lnTo>
                    <a:pt x="385" y="656"/>
                  </a:lnTo>
                  <a:close/>
                  <a:moveTo>
                    <a:pt x="744" y="293"/>
                  </a:moveTo>
                  <a:lnTo>
                    <a:pt x="456" y="8"/>
                  </a:lnTo>
                  <a:lnTo>
                    <a:pt x="456" y="8"/>
                  </a:lnTo>
                  <a:lnTo>
                    <a:pt x="448" y="2"/>
                  </a:lnTo>
                  <a:lnTo>
                    <a:pt x="435" y="0"/>
                  </a:lnTo>
                  <a:lnTo>
                    <a:pt x="127" y="0"/>
                  </a:lnTo>
                  <a:lnTo>
                    <a:pt x="127" y="0"/>
                  </a:lnTo>
                  <a:lnTo>
                    <a:pt x="112" y="0"/>
                  </a:lnTo>
                  <a:lnTo>
                    <a:pt x="100" y="2"/>
                  </a:lnTo>
                  <a:lnTo>
                    <a:pt x="77" y="10"/>
                  </a:lnTo>
                  <a:lnTo>
                    <a:pt x="56" y="20"/>
                  </a:lnTo>
                  <a:lnTo>
                    <a:pt x="37" y="37"/>
                  </a:lnTo>
                  <a:lnTo>
                    <a:pt x="21" y="54"/>
                  </a:lnTo>
                  <a:lnTo>
                    <a:pt x="10" y="77"/>
                  </a:lnTo>
                  <a:lnTo>
                    <a:pt x="2" y="100"/>
                  </a:lnTo>
                  <a:lnTo>
                    <a:pt x="0" y="112"/>
                  </a:lnTo>
                  <a:lnTo>
                    <a:pt x="0" y="125"/>
                  </a:lnTo>
                  <a:lnTo>
                    <a:pt x="0" y="425"/>
                  </a:lnTo>
                  <a:lnTo>
                    <a:pt x="21" y="406"/>
                  </a:lnTo>
                  <a:lnTo>
                    <a:pt x="23" y="404"/>
                  </a:lnTo>
                  <a:lnTo>
                    <a:pt x="25" y="402"/>
                  </a:lnTo>
                  <a:lnTo>
                    <a:pt x="25" y="402"/>
                  </a:lnTo>
                  <a:lnTo>
                    <a:pt x="40" y="393"/>
                  </a:lnTo>
                  <a:lnTo>
                    <a:pt x="58" y="387"/>
                  </a:lnTo>
                  <a:lnTo>
                    <a:pt x="58" y="125"/>
                  </a:lnTo>
                  <a:lnTo>
                    <a:pt x="58" y="125"/>
                  </a:lnTo>
                  <a:lnTo>
                    <a:pt x="58" y="112"/>
                  </a:lnTo>
                  <a:lnTo>
                    <a:pt x="62" y="98"/>
                  </a:lnTo>
                  <a:lnTo>
                    <a:pt x="69" y="87"/>
                  </a:lnTo>
                  <a:lnTo>
                    <a:pt x="77" y="77"/>
                  </a:lnTo>
                  <a:lnTo>
                    <a:pt x="87" y="68"/>
                  </a:lnTo>
                  <a:lnTo>
                    <a:pt x="100" y="62"/>
                  </a:lnTo>
                  <a:lnTo>
                    <a:pt x="112" y="58"/>
                  </a:lnTo>
                  <a:lnTo>
                    <a:pt x="127" y="56"/>
                  </a:lnTo>
                  <a:lnTo>
                    <a:pt x="400" y="56"/>
                  </a:lnTo>
                  <a:lnTo>
                    <a:pt x="400" y="218"/>
                  </a:lnTo>
                  <a:lnTo>
                    <a:pt x="400" y="218"/>
                  </a:lnTo>
                  <a:lnTo>
                    <a:pt x="400" y="233"/>
                  </a:lnTo>
                  <a:lnTo>
                    <a:pt x="402" y="245"/>
                  </a:lnTo>
                  <a:lnTo>
                    <a:pt x="408" y="268"/>
                  </a:lnTo>
                  <a:lnTo>
                    <a:pt x="421" y="289"/>
                  </a:lnTo>
                  <a:lnTo>
                    <a:pt x="435" y="308"/>
                  </a:lnTo>
                  <a:lnTo>
                    <a:pt x="454" y="325"/>
                  </a:lnTo>
                  <a:lnTo>
                    <a:pt x="477" y="335"/>
                  </a:lnTo>
                  <a:lnTo>
                    <a:pt x="500" y="343"/>
                  </a:lnTo>
                  <a:lnTo>
                    <a:pt x="512" y="345"/>
                  </a:lnTo>
                  <a:lnTo>
                    <a:pt x="525" y="345"/>
                  </a:lnTo>
                  <a:lnTo>
                    <a:pt x="694" y="345"/>
                  </a:lnTo>
                  <a:lnTo>
                    <a:pt x="694" y="779"/>
                  </a:lnTo>
                  <a:lnTo>
                    <a:pt x="694" y="779"/>
                  </a:lnTo>
                  <a:lnTo>
                    <a:pt x="692" y="793"/>
                  </a:lnTo>
                  <a:lnTo>
                    <a:pt x="687" y="806"/>
                  </a:lnTo>
                  <a:lnTo>
                    <a:pt x="681" y="816"/>
                  </a:lnTo>
                  <a:lnTo>
                    <a:pt x="673" y="827"/>
                  </a:lnTo>
                  <a:lnTo>
                    <a:pt x="664" y="835"/>
                  </a:lnTo>
                  <a:lnTo>
                    <a:pt x="652" y="841"/>
                  </a:lnTo>
                  <a:lnTo>
                    <a:pt x="639" y="846"/>
                  </a:lnTo>
                  <a:lnTo>
                    <a:pt x="625" y="848"/>
                  </a:lnTo>
                  <a:lnTo>
                    <a:pt x="262" y="848"/>
                  </a:lnTo>
                  <a:lnTo>
                    <a:pt x="262" y="883"/>
                  </a:lnTo>
                  <a:lnTo>
                    <a:pt x="262" y="883"/>
                  </a:lnTo>
                  <a:lnTo>
                    <a:pt x="260" y="893"/>
                  </a:lnTo>
                  <a:lnTo>
                    <a:pt x="258" y="906"/>
                  </a:lnTo>
                  <a:lnTo>
                    <a:pt x="258" y="906"/>
                  </a:lnTo>
                  <a:lnTo>
                    <a:pt x="537" y="906"/>
                  </a:lnTo>
                  <a:lnTo>
                    <a:pt x="537" y="906"/>
                  </a:lnTo>
                  <a:lnTo>
                    <a:pt x="625" y="906"/>
                  </a:lnTo>
                  <a:lnTo>
                    <a:pt x="625" y="906"/>
                  </a:lnTo>
                  <a:lnTo>
                    <a:pt x="637" y="904"/>
                  </a:lnTo>
                  <a:lnTo>
                    <a:pt x="650" y="902"/>
                  </a:lnTo>
                  <a:lnTo>
                    <a:pt x="675" y="896"/>
                  </a:lnTo>
                  <a:lnTo>
                    <a:pt x="696" y="883"/>
                  </a:lnTo>
                  <a:lnTo>
                    <a:pt x="714" y="868"/>
                  </a:lnTo>
                  <a:lnTo>
                    <a:pt x="729" y="850"/>
                  </a:lnTo>
                  <a:lnTo>
                    <a:pt x="742" y="829"/>
                  </a:lnTo>
                  <a:lnTo>
                    <a:pt x="748" y="804"/>
                  </a:lnTo>
                  <a:lnTo>
                    <a:pt x="750" y="791"/>
                  </a:lnTo>
                  <a:lnTo>
                    <a:pt x="752" y="779"/>
                  </a:lnTo>
                  <a:lnTo>
                    <a:pt x="752" y="314"/>
                  </a:lnTo>
                  <a:lnTo>
                    <a:pt x="752" y="314"/>
                  </a:lnTo>
                  <a:lnTo>
                    <a:pt x="750" y="302"/>
                  </a:lnTo>
                  <a:lnTo>
                    <a:pt x="744" y="293"/>
                  </a:lnTo>
                  <a:lnTo>
                    <a:pt x="744" y="293"/>
                  </a:lnTo>
                  <a:close/>
                  <a:moveTo>
                    <a:pt x="525" y="287"/>
                  </a:moveTo>
                  <a:lnTo>
                    <a:pt x="525" y="287"/>
                  </a:lnTo>
                  <a:lnTo>
                    <a:pt x="510" y="287"/>
                  </a:lnTo>
                  <a:lnTo>
                    <a:pt x="498" y="283"/>
                  </a:lnTo>
                  <a:lnTo>
                    <a:pt x="487" y="277"/>
                  </a:lnTo>
                  <a:lnTo>
                    <a:pt x="477" y="268"/>
                  </a:lnTo>
                  <a:lnTo>
                    <a:pt x="469" y="258"/>
                  </a:lnTo>
                  <a:lnTo>
                    <a:pt x="462" y="245"/>
                  </a:lnTo>
                  <a:lnTo>
                    <a:pt x="458" y="233"/>
                  </a:lnTo>
                  <a:lnTo>
                    <a:pt x="456" y="218"/>
                  </a:lnTo>
                  <a:lnTo>
                    <a:pt x="456" y="89"/>
                  </a:lnTo>
                  <a:lnTo>
                    <a:pt x="656" y="287"/>
                  </a:lnTo>
                  <a:lnTo>
                    <a:pt x="525" y="287"/>
                  </a:lnTo>
                  <a:close/>
                  <a:moveTo>
                    <a:pt x="325" y="314"/>
                  </a:moveTo>
                  <a:lnTo>
                    <a:pt x="325" y="314"/>
                  </a:lnTo>
                  <a:lnTo>
                    <a:pt x="323" y="304"/>
                  </a:lnTo>
                  <a:lnTo>
                    <a:pt x="319" y="298"/>
                  </a:lnTo>
                  <a:lnTo>
                    <a:pt x="312" y="291"/>
                  </a:lnTo>
                  <a:lnTo>
                    <a:pt x="302" y="291"/>
                  </a:lnTo>
                  <a:lnTo>
                    <a:pt x="167" y="291"/>
                  </a:lnTo>
                  <a:lnTo>
                    <a:pt x="167" y="291"/>
                  </a:lnTo>
                  <a:lnTo>
                    <a:pt x="158" y="291"/>
                  </a:lnTo>
                  <a:lnTo>
                    <a:pt x="150" y="298"/>
                  </a:lnTo>
                  <a:lnTo>
                    <a:pt x="146" y="304"/>
                  </a:lnTo>
                  <a:lnTo>
                    <a:pt x="144" y="314"/>
                  </a:lnTo>
                  <a:lnTo>
                    <a:pt x="144" y="314"/>
                  </a:lnTo>
                  <a:lnTo>
                    <a:pt x="146" y="323"/>
                  </a:lnTo>
                  <a:lnTo>
                    <a:pt x="150" y="329"/>
                  </a:lnTo>
                  <a:lnTo>
                    <a:pt x="158" y="335"/>
                  </a:lnTo>
                  <a:lnTo>
                    <a:pt x="167" y="337"/>
                  </a:lnTo>
                  <a:lnTo>
                    <a:pt x="302" y="337"/>
                  </a:lnTo>
                  <a:lnTo>
                    <a:pt x="302" y="337"/>
                  </a:lnTo>
                  <a:lnTo>
                    <a:pt x="312" y="335"/>
                  </a:lnTo>
                  <a:lnTo>
                    <a:pt x="319" y="329"/>
                  </a:lnTo>
                  <a:lnTo>
                    <a:pt x="323" y="323"/>
                  </a:lnTo>
                  <a:lnTo>
                    <a:pt x="325" y="314"/>
                  </a:lnTo>
                  <a:lnTo>
                    <a:pt x="325" y="314"/>
                  </a:lnTo>
                  <a:close/>
                  <a:moveTo>
                    <a:pt x="167" y="241"/>
                  </a:moveTo>
                  <a:lnTo>
                    <a:pt x="302" y="241"/>
                  </a:lnTo>
                  <a:lnTo>
                    <a:pt x="302" y="241"/>
                  </a:lnTo>
                  <a:lnTo>
                    <a:pt x="312" y="239"/>
                  </a:lnTo>
                  <a:lnTo>
                    <a:pt x="319" y="235"/>
                  </a:lnTo>
                  <a:lnTo>
                    <a:pt x="323" y="227"/>
                  </a:lnTo>
                  <a:lnTo>
                    <a:pt x="325" y="218"/>
                  </a:lnTo>
                  <a:lnTo>
                    <a:pt x="325" y="218"/>
                  </a:lnTo>
                  <a:lnTo>
                    <a:pt x="323" y="208"/>
                  </a:lnTo>
                  <a:lnTo>
                    <a:pt x="319" y="202"/>
                  </a:lnTo>
                  <a:lnTo>
                    <a:pt x="312" y="198"/>
                  </a:lnTo>
                  <a:lnTo>
                    <a:pt x="302" y="195"/>
                  </a:lnTo>
                  <a:lnTo>
                    <a:pt x="167" y="195"/>
                  </a:lnTo>
                  <a:lnTo>
                    <a:pt x="167" y="195"/>
                  </a:lnTo>
                  <a:lnTo>
                    <a:pt x="158" y="198"/>
                  </a:lnTo>
                  <a:lnTo>
                    <a:pt x="150" y="202"/>
                  </a:lnTo>
                  <a:lnTo>
                    <a:pt x="146" y="208"/>
                  </a:lnTo>
                  <a:lnTo>
                    <a:pt x="144" y="218"/>
                  </a:lnTo>
                  <a:lnTo>
                    <a:pt x="144" y="218"/>
                  </a:lnTo>
                  <a:lnTo>
                    <a:pt x="146" y="227"/>
                  </a:lnTo>
                  <a:lnTo>
                    <a:pt x="150" y="235"/>
                  </a:lnTo>
                  <a:lnTo>
                    <a:pt x="158" y="239"/>
                  </a:lnTo>
                  <a:lnTo>
                    <a:pt x="167" y="241"/>
                  </a:lnTo>
                  <a:lnTo>
                    <a:pt x="167" y="241"/>
                  </a:lnTo>
                  <a:close/>
                  <a:moveTo>
                    <a:pt x="583" y="706"/>
                  </a:moveTo>
                  <a:lnTo>
                    <a:pt x="385" y="706"/>
                  </a:lnTo>
                  <a:lnTo>
                    <a:pt x="385" y="706"/>
                  </a:lnTo>
                  <a:lnTo>
                    <a:pt x="377" y="708"/>
                  </a:lnTo>
                  <a:lnTo>
                    <a:pt x="371" y="712"/>
                  </a:lnTo>
                  <a:lnTo>
                    <a:pt x="365" y="721"/>
                  </a:lnTo>
                  <a:lnTo>
                    <a:pt x="362" y="729"/>
                  </a:lnTo>
                  <a:lnTo>
                    <a:pt x="362" y="729"/>
                  </a:lnTo>
                  <a:lnTo>
                    <a:pt x="365" y="739"/>
                  </a:lnTo>
                  <a:lnTo>
                    <a:pt x="371" y="746"/>
                  </a:lnTo>
                  <a:lnTo>
                    <a:pt x="377" y="750"/>
                  </a:lnTo>
                  <a:lnTo>
                    <a:pt x="385" y="752"/>
                  </a:lnTo>
                  <a:lnTo>
                    <a:pt x="583" y="752"/>
                  </a:lnTo>
                  <a:lnTo>
                    <a:pt x="583" y="752"/>
                  </a:lnTo>
                  <a:lnTo>
                    <a:pt x="594" y="750"/>
                  </a:lnTo>
                  <a:lnTo>
                    <a:pt x="600" y="746"/>
                  </a:lnTo>
                  <a:lnTo>
                    <a:pt x="606" y="739"/>
                  </a:lnTo>
                  <a:lnTo>
                    <a:pt x="606" y="729"/>
                  </a:lnTo>
                  <a:lnTo>
                    <a:pt x="606" y="729"/>
                  </a:lnTo>
                  <a:lnTo>
                    <a:pt x="606" y="721"/>
                  </a:lnTo>
                  <a:lnTo>
                    <a:pt x="600" y="712"/>
                  </a:lnTo>
                  <a:lnTo>
                    <a:pt x="594" y="708"/>
                  </a:lnTo>
                  <a:lnTo>
                    <a:pt x="583" y="706"/>
                  </a:lnTo>
                  <a:lnTo>
                    <a:pt x="583" y="706"/>
                  </a:lnTo>
                  <a:close/>
                  <a:moveTo>
                    <a:pt x="385" y="560"/>
                  </a:moveTo>
                  <a:lnTo>
                    <a:pt x="583" y="560"/>
                  </a:lnTo>
                  <a:lnTo>
                    <a:pt x="583" y="560"/>
                  </a:lnTo>
                  <a:lnTo>
                    <a:pt x="594" y="560"/>
                  </a:lnTo>
                  <a:lnTo>
                    <a:pt x="600" y="554"/>
                  </a:lnTo>
                  <a:lnTo>
                    <a:pt x="606" y="548"/>
                  </a:lnTo>
                  <a:lnTo>
                    <a:pt x="606" y="537"/>
                  </a:lnTo>
                  <a:lnTo>
                    <a:pt x="606" y="537"/>
                  </a:lnTo>
                  <a:lnTo>
                    <a:pt x="606" y="529"/>
                  </a:lnTo>
                  <a:lnTo>
                    <a:pt x="600" y="523"/>
                  </a:lnTo>
                  <a:lnTo>
                    <a:pt x="594" y="516"/>
                  </a:lnTo>
                  <a:lnTo>
                    <a:pt x="583" y="514"/>
                  </a:lnTo>
                  <a:lnTo>
                    <a:pt x="385" y="514"/>
                  </a:lnTo>
                  <a:lnTo>
                    <a:pt x="385" y="514"/>
                  </a:lnTo>
                  <a:lnTo>
                    <a:pt x="375" y="516"/>
                  </a:lnTo>
                  <a:lnTo>
                    <a:pt x="369" y="523"/>
                  </a:lnTo>
                  <a:lnTo>
                    <a:pt x="362" y="529"/>
                  </a:lnTo>
                  <a:lnTo>
                    <a:pt x="362" y="537"/>
                  </a:lnTo>
                  <a:lnTo>
                    <a:pt x="362" y="537"/>
                  </a:lnTo>
                  <a:lnTo>
                    <a:pt x="362" y="548"/>
                  </a:lnTo>
                  <a:lnTo>
                    <a:pt x="369" y="554"/>
                  </a:lnTo>
                  <a:lnTo>
                    <a:pt x="375" y="560"/>
                  </a:lnTo>
                  <a:lnTo>
                    <a:pt x="385" y="560"/>
                  </a:lnTo>
                  <a:lnTo>
                    <a:pt x="385" y="5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66" name="Freeform 13"/>
            <p:cNvSpPr>
              <a:spLocks/>
            </p:cNvSpPr>
            <p:nvPr/>
          </p:nvSpPr>
          <p:spPr bwMode="auto">
            <a:xfrm>
              <a:off x="6956425" y="4876800"/>
              <a:ext cx="803275" cy="750888"/>
            </a:xfrm>
            <a:custGeom>
              <a:avLst/>
              <a:gdLst>
                <a:gd name="T0" fmla="*/ 0 w 506"/>
                <a:gd name="T1" fmla="*/ 240 h 473"/>
                <a:gd name="T2" fmla="*/ 0 w 506"/>
                <a:gd name="T3" fmla="*/ 240 h 473"/>
                <a:gd name="T4" fmla="*/ 2 w 506"/>
                <a:gd name="T5" fmla="*/ 248 h 473"/>
                <a:gd name="T6" fmla="*/ 8 w 506"/>
                <a:gd name="T7" fmla="*/ 254 h 473"/>
                <a:gd name="T8" fmla="*/ 16 w 506"/>
                <a:gd name="T9" fmla="*/ 260 h 473"/>
                <a:gd name="T10" fmla="*/ 27 w 506"/>
                <a:gd name="T11" fmla="*/ 262 h 473"/>
                <a:gd name="T12" fmla="*/ 106 w 506"/>
                <a:gd name="T13" fmla="*/ 262 h 473"/>
                <a:gd name="T14" fmla="*/ 106 w 506"/>
                <a:gd name="T15" fmla="*/ 452 h 473"/>
                <a:gd name="T16" fmla="*/ 106 w 506"/>
                <a:gd name="T17" fmla="*/ 452 h 473"/>
                <a:gd name="T18" fmla="*/ 108 w 506"/>
                <a:gd name="T19" fmla="*/ 460 h 473"/>
                <a:gd name="T20" fmla="*/ 114 w 506"/>
                <a:gd name="T21" fmla="*/ 467 h 473"/>
                <a:gd name="T22" fmla="*/ 123 w 506"/>
                <a:gd name="T23" fmla="*/ 471 h 473"/>
                <a:gd name="T24" fmla="*/ 131 w 506"/>
                <a:gd name="T25" fmla="*/ 473 h 473"/>
                <a:gd name="T26" fmla="*/ 373 w 506"/>
                <a:gd name="T27" fmla="*/ 473 h 473"/>
                <a:gd name="T28" fmla="*/ 373 w 506"/>
                <a:gd name="T29" fmla="*/ 473 h 473"/>
                <a:gd name="T30" fmla="*/ 383 w 506"/>
                <a:gd name="T31" fmla="*/ 471 h 473"/>
                <a:gd name="T32" fmla="*/ 391 w 506"/>
                <a:gd name="T33" fmla="*/ 467 h 473"/>
                <a:gd name="T34" fmla="*/ 396 w 506"/>
                <a:gd name="T35" fmla="*/ 460 h 473"/>
                <a:gd name="T36" fmla="*/ 398 w 506"/>
                <a:gd name="T37" fmla="*/ 452 h 473"/>
                <a:gd name="T38" fmla="*/ 398 w 506"/>
                <a:gd name="T39" fmla="*/ 262 h 473"/>
                <a:gd name="T40" fmla="*/ 479 w 506"/>
                <a:gd name="T41" fmla="*/ 262 h 473"/>
                <a:gd name="T42" fmla="*/ 479 w 506"/>
                <a:gd name="T43" fmla="*/ 262 h 473"/>
                <a:gd name="T44" fmla="*/ 489 w 506"/>
                <a:gd name="T45" fmla="*/ 260 h 473"/>
                <a:gd name="T46" fmla="*/ 498 w 506"/>
                <a:gd name="T47" fmla="*/ 254 h 473"/>
                <a:gd name="T48" fmla="*/ 504 w 506"/>
                <a:gd name="T49" fmla="*/ 248 h 473"/>
                <a:gd name="T50" fmla="*/ 506 w 506"/>
                <a:gd name="T51" fmla="*/ 240 h 473"/>
                <a:gd name="T52" fmla="*/ 506 w 506"/>
                <a:gd name="T53" fmla="*/ 240 h 473"/>
                <a:gd name="T54" fmla="*/ 504 w 506"/>
                <a:gd name="T55" fmla="*/ 231 h 473"/>
                <a:gd name="T56" fmla="*/ 498 w 506"/>
                <a:gd name="T57" fmla="*/ 225 h 473"/>
                <a:gd name="T58" fmla="*/ 498 w 506"/>
                <a:gd name="T59" fmla="*/ 225 h 473"/>
                <a:gd name="T60" fmla="*/ 273 w 506"/>
                <a:gd name="T61" fmla="*/ 8 h 473"/>
                <a:gd name="T62" fmla="*/ 273 w 506"/>
                <a:gd name="T63" fmla="*/ 8 h 473"/>
                <a:gd name="T64" fmla="*/ 264 w 506"/>
                <a:gd name="T65" fmla="*/ 2 h 473"/>
                <a:gd name="T66" fmla="*/ 252 w 506"/>
                <a:gd name="T67" fmla="*/ 0 h 473"/>
                <a:gd name="T68" fmla="*/ 252 w 506"/>
                <a:gd name="T69" fmla="*/ 0 h 473"/>
                <a:gd name="T70" fmla="*/ 241 w 506"/>
                <a:gd name="T71" fmla="*/ 2 h 473"/>
                <a:gd name="T72" fmla="*/ 233 w 506"/>
                <a:gd name="T73" fmla="*/ 6 h 473"/>
                <a:gd name="T74" fmla="*/ 233 w 506"/>
                <a:gd name="T75" fmla="*/ 6 h 473"/>
                <a:gd name="T76" fmla="*/ 8 w 506"/>
                <a:gd name="T77" fmla="*/ 223 h 473"/>
                <a:gd name="T78" fmla="*/ 8 w 506"/>
                <a:gd name="T79" fmla="*/ 223 h 473"/>
                <a:gd name="T80" fmla="*/ 6 w 506"/>
                <a:gd name="T81" fmla="*/ 225 h 473"/>
                <a:gd name="T82" fmla="*/ 6 w 506"/>
                <a:gd name="T83" fmla="*/ 225 h 473"/>
                <a:gd name="T84" fmla="*/ 6 w 506"/>
                <a:gd name="T85" fmla="*/ 225 h 473"/>
                <a:gd name="T86" fmla="*/ 6 w 506"/>
                <a:gd name="T87" fmla="*/ 225 h 473"/>
                <a:gd name="T88" fmla="*/ 2 w 506"/>
                <a:gd name="T89" fmla="*/ 231 h 473"/>
                <a:gd name="T90" fmla="*/ 0 w 506"/>
                <a:gd name="T91" fmla="*/ 240 h 473"/>
                <a:gd name="T92" fmla="*/ 0 w 506"/>
                <a:gd name="T93" fmla="*/ 24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473">
                  <a:moveTo>
                    <a:pt x="0" y="240"/>
                  </a:moveTo>
                  <a:lnTo>
                    <a:pt x="0" y="240"/>
                  </a:lnTo>
                  <a:lnTo>
                    <a:pt x="2" y="248"/>
                  </a:lnTo>
                  <a:lnTo>
                    <a:pt x="8" y="254"/>
                  </a:lnTo>
                  <a:lnTo>
                    <a:pt x="16" y="260"/>
                  </a:lnTo>
                  <a:lnTo>
                    <a:pt x="27" y="262"/>
                  </a:lnTo>
                  <a:lnTo>
                    <a:pt x="106" y="262"/>
                  </a:lnTo>
                  <a:lnTo>
                    <a:pt x="106" y="452"/>
                  </a:lnTo>
                  <a:lnTo>
                    <a:pt x="106" y="452"/>
                  </a:lnTo>
                  <a:lnTo>
                    <a:pt x="108" y="460"/>
                  </a:lnTo>
                  <a:lnTo>
                    <a:pt x="114" y="467"/>
                  </a:lnTo>
                  <a:lnTo>
                    <a:pt x="123" y="471"/>
                  </a:lnTo>
                  <a:lnTo>
                    <a:pt x="131" y="473"/>
                  </a:lnTo>
                  <a:lnTo>
                    <a:pt x="373" y="473"/>
                  </a:lnTo>
                  <a:lnTo>
                    <a:pt x="373" y="473"/>
                  </a:lnTo>
                  <a:lnTo>
                    <a:pt x="383" y="471"/>
                  </a:lnTo>
                  <a:lnTo>
                    <a:pt x="391" y="467"/>
                  </a:lnTo>
                  <a:lnTo>
                    <a:pt x="396" y="460"/>
                  </a:lnTo>
                  <a:lnTo>
                    <a:pt x="398" y="452"/>
                  </a:lnTo>
                  <a:lnTo>
                    <a:pt x="398" y="262"/>
                  </a:lnTo>
                  <a:lnTo>
                    <a:pt x="479" y="262"/>
                  </a:lnTo>
                  <a:lnTo>
                    <a:pt x="479" y="262"/>
                  </a:lnTo>
                  <a:lnTo>
                    <a:pt x="489" y="260"/>
                  </a:lnTo>
                  <a:lnTo>
                    <a:pt x="498" y="254"/>
                  </a:lnTo>
                  <a:lnTo>
                    <a:pt x="504" y="248"/>
                  </a:lnTo>
                  <a:lnTo>
                    <a:pt x="506" y="240"/>
                  </a:lnTo>
                  <a:lnTo>
                    <a:pt x="506" y="240"/>
                  </a:lnTo>
                  <a:lnTo>
                    <a:pt x="504" y="231"/>
                  </a:lnTo>
                  <a:lnTo>
                    <a:pt x="498" y="225"/>
                  </a:lnTo>
                  <a:lnTo>
                    <a:pt x="498" y="225"/>
                  </a:lnTo>
                  <a:lnTo>
                    <a:pt x="273" y="8"/>
                  </a:lnTo>
                  <a:lnTo>
                    <a:pt x="273" y="8"/>
                  </a:lnTo>
                  <a:lnTo>
                    <a:pt x="264" y="2"/>
                  </a:lnTo>
                  <a:lnTo>
                    <a:pt x="252" y="0"/>
                  </a:lnTo>
                  <a:lnTo>
                    <a:pt x="252" y="0"/>
                  </a:lnTo>
                  <a:lnTo>
                    <a:pt x="241" y="2"/>
                  </a:lnTo>
                  <a:lnTo>
                    <a:pt x="233" y="6"/>
                  </a:lnTo>
                  <a:lnTo>
                    <a:pt x="233" y="6"/>
                  </a:lnTo>
                  <a:lnTo>
                    <a:pt x="8" y="223"/>
                  </a:lnTo>
                  <a:lnTo>
                    <a:pt x="8" y="223"/>
                  </a:lnTo>
                  <a:lnTo>
                    <a:pt x="6" y="225"/>
                  </a:lnTo>
                  <a:lnTo>
                    <a:pt x="6" y="225"/>
                  </a:lnTo>
                  <a:lnTo>
                    <a:pt x="6" y="225"/>
                  </a:lnTo>
                  <a:lnTo>
                    <a:pt x="6" y="225"/>
                  </a:lnTo>
                  <a:lnTo>
                    <a:pt x="2" y="231"/>
                  </a:lnTo>
                  <a:lnTo>
                    <a:pt x="0" y="240"/>
                  </a:lnTo>
                  <a:lnTo>
                    <a:pt x="0"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pic>
        <p:nvPicPr>
          <p:cNvPr id="2" name="图片 1"/>
          <p:cNvPicPr>
            <a:picLocks noChangeAspect="1"/>
          </p:cNvPicPr>
          <p:nvPr/>
        </p:nvPicPr>
        <p:blipFill>
          <a:blip r:embed="rId4"/>
          <a:stretch>
            <a:fillRect/>
          </a:stretch>
        </p:blipFill>
        <p:spPr>
          <a:xfrm>
            <a:off x="1179307" y="4118355"/>
            <a:ext cx="855375" cy="855375"/>
          </a:xfrm>
          <a:prstGeom prst="rect">
            <a:avLst/>
          </a:prstGeom>
        </p:spPr>
      </p:pic>
      <p:pic>
        <p:nvPicPr>
          <p:cNvPr id="3" name="图片 2"/>
          <p:cNvPicPr>
            <a:picLocks noChangeAspect="1"/>
          </p:cNvPicPr>
          <p:nvPr/>
        </p:nvPicPr>
        <p:blipFill>
          <a:blip r:embed="rId5"/>
          <a:stretch>
            <a:fillRect/>
          </a:stretch>
        </p:blipFill>
        <p:spPr>
          <a:xfrm>
            <a:off x="4902477" y="4067556"/>
            <a:ext cx="969859" cy="969859"/>
          </a:xfrm>
          <a:prstGeom prst="rect">
            <a:avLst/>
          </a:prstGeom>
        </p:spPr>
      </p:pic>
      <p:pic>
        <p:nvPicPr>
          <p:cNvPr id="4" name="图片 3"/>
          <p:cNvPicPr>
            <a:picLocks noChangeAspect="1"/>
          </p:cNvPicPr>
          <p:nvPr/>
        </p:nvPicPr>
        <p:blipFill>
          <a:blip r:embed="rId6"/>
          <a:stretch>
            <a:fillRect/>
          </a:stretch>
        </p:blipFill>
        <p:spPr>
          <a:xfrm>
            <a:off x="6921287" y="4032789"/>
            <a:ext cx="1055425" cy="1055425"/>
          </a:xfrm>
          <a:prstGeom prst="rect">
            <a:avLst/>
          </a:prstGeom>
        </p:spPr>
      </p:pic>
    </p:spTree>
    <p:extLst>
      <p:ext uri="{BB962C8B-B14F-4D97-AF65-F5344CB8AC3E}">
        <p14:creationId xmlns:p14="http://schemas.microsoft.com/office/powerpoint/2010/main" val="3910974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98008" y="1667015"/>
            <a:ext cx="3458724" cy="3458716"/>
            <a:chOff x="1497630" y="1143957"/>
            <a:chExt cx="4392030" cy="4392020"/>
          </a:xfrm>
          <a:solidFill>
            <a:srgbClr val="44546A"/>
          </a:solidFill>
        </p:grpSpPr>
        <p:grpSp>
          <p:nvGrpSpPr>
            <p:cNvPr id="27" name="组合 26"/>
            <p:cNvGrpSpPr/>
            <p:nvPr/>
          </p:nvGrpSpPr>
          <p:grpSpPr>
            <a:xfrm>
              <a:off x="1497630" y="1143957"/>
              <a:ext cx="4392030" cy="4392020"/>
              <a:chOff x="1497631" y="616892"/>
              <a:chExt cx="4392030" cy="4392020"/>
            </a:xfrm>
            <a:grpFill/>
          </p:grpSpPr>
          <p:sp>
            <p:nvSpPr>
              <p:cNvPr id="31" name="椭圆 30"/>
              <p:cNvSpPr/>
              <p:nvPr/>
            </p:nvSpPr>
            <p:spPr>
              <a:xfrm>
                <a:off x="1497631" y="616892"/>
                <a:ext cx="4392030" cy="4392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103" dirty="0">
                  <a:ea typeface="Microsoft YaHei Regular" charset="-122"/>
                </a:endParaRPr>
              </a:p>
            </p:txBody>
          </p:sp>
          <p:sp>
            <p:nvSpPr>
              <p:cNvPr id="32" name="文本框 31"/>
              <p:cNvSpPr txBox="1"/>
              <p:nvPr/>
            </p:nvSpPr>
            <p:spPr>
              <a:xfrm>
                <a:off x="1886633" y="2280879"/>
                <a:ext cx="3921315" cy="1040578"/>
              </a:xfrm>
              <a:prstGeom prst="rect">
                <a:avLst/>
              </a:prstGeom>
              <a:grpFill/>
              <a:ln>
                <a:noFill/>
              </a:ln>
            </p:spPr>
            <p:txBody>
              <a:bodyPr wrap="square" rtlCol="0">
                <a:spAutoFit/>
              </a:bodyPr>
              <a:lstStyle/>
              <a:p>
                <a:r>
                  <a:rPr lang="en-US" altLang="zh-CN" sz="4725" dirty="0">
                    <a:solidFill>
                      <a:schemeClr val="bg1"/>
                    </a:solidFill>
                    <a:ea typeface="Microsoft YaHei Regular" charset="-122"/>
                  </a:rPr>
                  <a:t>CONTENTS</a:t>
                </a:r>
                <a:endParaRPr lang="zh-CN" altLang="en-US" sz="4725" dirty="0">
                  <a:solidFill>
                    <a:schemeClr val="bg1"/>
                  </a:solidFill>
                  <a:ea typeface="Microsoft YaHei Regular" charset="-122"/>
                </a:endParaRPr>
              </a:p>
            </p:txBody>
          </p:sp>
        </p:grpSp>
        <p:cxnSp>
          <p:nvCxnSpPr>
            <p:cNvPr id="29" name="直接连接符 28"/>
            <p:cNvCxnSpPr/>
            <p:nvPr/>
          </p:nvCxnSpPr>
          <p:spPr>
            <a:xfrm>
              <a:off x="1546011" y="287091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46011" y="374094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6716388" y="555666"/>
            <a:ext cx="4446872"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sp>
        <p:nvSpPr>
          <p:cNvPr id="34" name="文本框 33"/>
          <p:cNvSpPr txBox="1"/>
          <p:nvPr/>
        </p:nvSpPr>
        <p:spPr>
          <a:xfrm>
            <a:off x="6903166" y="189986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项目背景</a:t>
            </a:r>
            <a:endParaRPr lang="zh-CN" altLang="en-US" sz="3150" dirty="0">
              <a:solidFill>
                <a:schemeClr val="bg1"/>
              </a:solidFill>
              <a:ea typeface="Microsoft YaHei Regular" charset="-122"/>
            </a:endParaRPr>
          </a:p>
        </p:txBody>
      </p:sp>
      <p:sp>
        <p:nvSpPr>
          <p:cNvPr id="35" name="文本框 34"/>
          <p:cNvSpPr txBox="1"/>
          <p:nvPr/>
        </p:nvSpPr>
        <p:spPr>
          <a:xfrm>
            <a:off x="6903166" y="265372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项目优势</a:t>
            </a:r>
            <a:endParaRPr lang="zh-CN" altLang="en-US" sz="3150" dirty="0">
              <a:solidFill>
                <a:schemeClr val="bg1"/>
              </a:solidFill>
              <a:ea typeface="Microsoft YaHei Regular" charset="-122"/>
            </a:endParaRPr>
          </a:p>
        </p:txBody>
      </p:sp>
      <p:sp>
        <p:nvSpPr>
          <p:cNvPr id="36" name="文本框 35"/>
          <p:cNvSpPr txBox="1"/>
          <p:nvPr/>
        </p:nvSpPr>
        <p:spPr>
          <a:xfrm>
            <a:off x="6903166" y="340758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当前功能展现</a:t>
            </a:r>
            <a:endParaRPr lang="zh-CN" altLang="en-US" sz="3150" dirty="0">
              <a:solidFill>
                <a:schemeClr val="bg1"/>
              </a:solidFill>
              <a:ea typeface="Microsoft YaHei Regular" charset="-122"/>
            </a:endParaRPr>
          </a:p>
        </p:txBody>
      </p:sp>
      <p:sp>
        <p:nvSpPr>
          <p:cNvPr id="37" name="文本框 36"/>
          <p:cNvSpPr txBox="1"/>
          <p:nvPr/>
        </p:nvSpPr>
        <p:spPr>
          <a:xfrm>
            <a:off x="6903166" y="416144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商业应用</a:t>
            </a:r>
            <a:endParaRPr lang="zh-CN" altLang="en-US" sz="3150" dirty="0">
              <a:solidFill>
                <a:schemeClr val="bg1"/>
              </a:solidFill>
              <a:ea typeface="Microsoft YaHei Regular" charset="-122"/>
            </a:endParaRPr>
          </a:p>
        </p:txBody>
      </p:sp>
      <p:sp>
        <p:nvSpPr>
          <p:cNvPr id="38" name="文本框 37"/>
          <p:cNvSpPr txBox="1"/>
          <p:nvPr/>
        </p:nvSpPr>
        <p:spPr>
          <a:xfrm>
            <a:off x="6903166" y="4915304"/>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未来发展蓝图</a:t>
            </a:r>
            <a:endParaRPr lang="zh-CN" altLang="en-US" sz="3150" dirty="0">
              <a:solidFill>
                <a:schemeClr val="bg1"/>
              </a:solidFill>
              <a:ea typeface="Microsoft YaHei Regular" charset="-122"/>
            </a:endParaRPr>
          </a:p>
        </p:txBody>
      </p:sp>
      <p:grpSp>
        <p:nvGrpSpPr>
          <p:cNvPr id="6" name="组合 5"/>
          <p:cNvGrpSpPr/>
          <p:nvPr/>
        </p:nvGrpSpPr>
        <p:grpSpPr>
          <a:xfrm>
            <a:off x="395785" y="136478"/>
            <a:ext cx="802223" cy="423080"/>
            <a:chOff x="395785" y="136478"/>
            <a:chExt cx="802223" cy="423080"/>
          </a:xfrm>
        </p:grpSpPr>
        <p:sp>
          <p:nvSpPr>
            <p:cNvPr id="4" name="燕尾形 3"/>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39" name="燕尾形 3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Tree>
    <p:extLst>
      <p:ext uri="{BB962C8B-B14F-4D97-AF65-F5344CB8AC3E}">
        <p14:creationId xmlns:p14="http://schemas.microsoft.com/office/powerpoint/2010/main" val="3841065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安卓</a:t>
            </a:r>
            <a:r>
              <a:rPr lang="en-US" altLang="zh-CN" sz="2400" dirty="0" smtClean="0">
                <a:solidFill>
                  <a:schemeClr val="bg2">
                    <a:lumMod val="25000"/>
                  </a:schemeClr>
                </a:solidFill>
                <a:ea typeface="Microsoft YaHei Regular" charset="-122"/>
              </a:rPr>
              <a:t>app</a:t>
            </a:r>
            <a:r>
              <a:rPr lang="zh-CN" altLang="en-US" sz="2400" dirty="0" smtClean="0">
                <a:solidFill>
                  <a:schemeClr val="bg2">
                    <a:lumMod val="25000"/>
                  </a:schemeClr>
                </a:solidFill>
                <a:ea typeface="Microsoft YaHei Regular" charset="-122"/>
              </a:rPr>
              <a:t>功能展示</a:t>
            </a:r>
            <a:endParaRPr lang="zh-CN" altLang="en-US" sz="2400" dirty="0">
              <a:solidFill>
                <a:schemeClr val="bg2">
                  <a:lumMod val="25000"/>
                </a:schemeClr>
              </a:solidFill>
              <a:ea typeface="Microsoft YaHei Regular" charset="-122"/>
            </a:endParaRPr>
          </a:p>
        </p:txBody>
      </p:sp>
      <p:grpSp>
        <p:nvGrpSpPr>
          <p:cNvPr id="7" name="组合 6"/>
          <p:cNvGrpSpPr/>
          <p:nvPr/>
        </p:nvGrpSpPr>
        <p:grpSpPr>
          <a:xfrm>
            <a:off x="1777644" y="4010726"/>
            <a:ext cx="2599902" cy="2599902"/>
            <a:chOff x="690413" y="2899241"/>
            <a:chExt cx="1872051" cy="1872051"/>
          </a:xfrm>
        </p:grpSpPr>
        <p:sp>
          <p:nvSpPr>
            <p:cNvPr id="8" name="矩形 7"/>
            <p:cNvSpPr/>
            <p:nvPr/>
          </p:nvSpPr>
          <p:spPr>
            <a:xfrm>
              <a:off x="690413" y="2899241"/>
              <a:ext cx="1872051" cy="18720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9" name="组合 8"/>
            <p:cNvGrpSpPr/>
            <p:nvPr/>
          </p:nvGrpSpPr>
          <p:grpSpPr>
            <a:xfrm>
              <a:off x="911445" y="3294300"/>
              <a:ext cx="1451167" cy="1300494"/>
              <a:chOff x="4910473" y="3312181"/>
              <a:chExt cx="1451167" cy="1300494"/>
            </a:xfrm>
          </p:grpSpPr>
          <p:sp>
            <p:nvSpPr>
              <p:cNvPr id="10" name="文本框 9"/>
              <p:cNvSpPr txBox="1"/>
              <p:nvPr/>
            </p:nvSpPr>
            <p:spPr>
              <a:xfrm>
                <a:off x="4984441" y="3312181"/>
                <a:ext cx="1282050" cy="554033"/>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ea typeface="Microsoft YaHei Regular" charset="-122"/>
                  </a:rPr>
                  <a:t>Main</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11"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根据院系选择课程</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38" name="组合 6"/>
          <p:cNvGrpSpPr/>
          <p:nvPr/>
        </p:nvGrpSpPr>
        <p:grpSpPr>
          <a:xfrm>
            <a:off x="7232387" y="4010726"/>
            <a:ext cx="2599902" cy="2599902"/>
            <a:chOff x="690413" y="2899241"/>
            <a:chExt cx="1872051" cy="1872051"/>
          </a:xfrm>
        </p:grpSpPr>
        <p:sp>
          <p:nvSpPr>
            <p:cNvPr id="39" name="矩形 38"/>
            <p:cNvSpPr/>
            <p:nvPr/>
          </p:nvSpPr>
          <p:spPr>
            <a:xfrm>
              <a:off x="690413" y="2899241"/>
              <a:ext cx="1872051" cy="1872051"/>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0" name="组合 8"/>
            <p:cNvGrpSpPr/>
            <p:nvPr/>
          </p:nvGrpSpPr>
          <p:grpSpPr>
            <a:xfrm>
              <a:off x="911445" y="3294300"/>
              <a:ext cx="1451167" cy="1300494"/>
              <a:chOff x="4910473" y="3312181"/>
              <a:chExt cx="1451167" cy="1300494"/>
            </a:xfrm>
          </p:grpSpPr>
          <p:sp>
            <p:nvSpPr>
              <p:cNvPr id="41" name="文本框 40"/>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搜索</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2"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910473" y="4346739"/>
                <a:ext cx="1451167" cy="265936"/>
              </a:xfrm>
              <a:prstGeom prst="rect">
                <a:avLst/>
              </a:prstGeom>
              <a:noFill/>
            </p:spPr>
            <p:txBody>
              <a:bodyPr wrap="square" rtlCol="0">
                <a:spAutoFit/>
              </a:bodyPr>
              <a:lstStyle/>
              <a:p>
                <a:pPr algn="ctr"/>
                <a:r>
                  <a:rPr lang="zh-CN" altLang="en-US" dirty="0" smtClean="0">
                    <a:solidFill>
                      <a:schemeClr val="bg1"/>
                    </a:solidFill>
                    <a:latin typeface="HelveticaNeueLT Pro 67 MdCn" panose="020B0606030502030204" pitchFamily="34" charset="0"/>
                    <a:ea typeface="Microsoft YaHei Regular" charset="-122"/>
                  </a:rPr>
                  <a:t>搜索课程</a:t>
                </a:r>
                <a:r>
                  <a:rPr lang="en-US" altLang="zh-CN" dirty="0" smtClean="0">
                    <a:solidFill>
                      <a:schemeClr val="bg1"/>
                    </a:solidFill>
                    <a:latin typeface="HelveticaNeueLT Pro 67 MdCn" panose="020B0606030502030204" pitchFamily="34" charset="0"/>
                    <a:ea typeface="Microsoft YaHei Regular" charset="-122"/>
                  </a:rPr>
                  <a:t>or</a:t>
                </a:r>
                <a:r>
                  <a:rPr lang="zh-CN" altLang="en-US" dirty="0" smtClean="0">
                    <a:solidFill>
                      <a:schemeClr val="bg1"/>
                    </a:solidFill>
                    <a:latin typeface="HelveticaNeueLT Pro 67 MdCn" panose="020B0606030502030204" pitchFamily="34" charset="0"/>
                    <a:ea typeface="Microsoft YaHei Regular" charset="-122"/>
                  </a:rPr>
                  <a:t>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44" name="组合 6"/>
          <p:cNvGrpSpPr/>
          <p:nvPr/>
        </p:nvGrpSpPr>
        <p:grpSpPr>
          <a:xfrm>
            <a:off x="4501744" y="4016844"/>
            <a:ext cx="2599902" cy="2599902"/>
            <a:chOff x="690413" y="2899241"/>
            <a:chExt cx="1872051" cy="1872051"/>
          </a:xfrm>
        </p:grpSpPr>
        <p:sp>
          <p:nvSpPr>
            <p:cNvPr id="45" name="矩形 44"/>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6" name="组合 8"/>
            <p:cNvGrpSpPr/>
            <p:nvPr/>
          </p:nvGrpSpPr>
          <p:grpSpPr>
            <a:xfrm>
              <a:off x="911445" y="3294300"/>
              <a:ext cx="1451167" cy="1300494"/>
              <a:chOff x="4910473" y="3312181"/>
              <a:chExt cx="1451167" cy="1300494"/>
            </a:xfrm>
          </p:grpSpPr>
          <p:sp>
            <p:nvSpPr>
              <p:cNvPr id="47" name="文本框 46"/>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8"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查看课程相应资源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974" y="937614"/>
            <a:ext cx="2596163" cy="4613565"/>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744" y="925048"/>
            <a:ext cx="2601627" cy="4686001"/>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273" y="925048"/>
            <a:ext cx="2600394" cy="4572380"/>
          </a:xfrm>
          <a:prstGeom prst="rect">
            <a:avLst/>
          </a:prstGeom>
        </p:spPr>
      </p:pic>
    </p:spTree>
    <p:extLst>
      <p:ext uri="{BB962C8B-B14F-4D97-AF65-F5344CB8AC3E}">
        <p14:creationId xmlns:p14="http://schemas.microsoft.com/office/powerpoint/2010/main" val="46322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安卓</a:t>
            </a:r>
            <a:r>
              <a:rPr lang="en-US" altLang="zh-CN" sz="2400" dirty="0" smtClean="0">
                <a:solidFill>
                  <a:schemeClr val="bg2">
                    <a:lumMod val="25000"/>
                  </a:schemeClr>
                </a:solidFill>
                <a:ea typeface="Microsoft YaHei Regular" charset="-122"/>
              </a:rPr>
              <a:t>app</a:t>
            </a:r>
            <a:r>
              <a:rPr lang="zh-CN" altLang="en-US" sz="2400" dirty="0" smtClean="0">
                <a:solidFill>
                  <a:schemeClr val="bg2">
                    <a:lumMod val="25000"/>
                  </a:schemeClr>
                </a:solidFill>
                <a:ea typeface="Microsoft YaHei Regular" charset="-122"/>
              </a:rPr>
              <a:t>功能展示</a:t>
            </a:r>
            <a:endParaRPr lang="zh-CN" altLang="en-US" sz="2400" dirty="0">
              <a:solidFill>
                <a:schemeClr val="bg2">
                  <a:lumMod val="25000"/>
                </a:schemeClr>
              </a:solidFill>
              <a:ea typeface="Microsoft YaHei Regular" charset="-122"/>
            </a:endParaRPr>
          </a:p>
        </p:txBody>
      </p:sp>
      <p:grpSp>
        <p:nvGrpSpPr>
          <p:cNvPr id="38" name="组合 6"/>
          <p:cNvGrpSpPr/>
          <p:nvPr/>
        </p:nvGrpSpPr>
        <p:grpSpPr>
          <a:xfrm>
            <a:off x="7210743" y="4040300"/>
            <a:ext cx="2599901" cy="2599902"/>
            <a:chOff x="968180" y="2899241"/>
            <a:chExt cx="1872051" cy="1872051"/>
          </a:xfrm>
        </p:grpSpPr>
        <p:sp>
          <p:nvSpPr>
            <p:cNvPr id="39" name="矩形 38"/>
            <p:cNvSpPr/>
            <p:nvPr/>
          </p:nvSpPr>
          <p:spPr>
            <a:xfrm>
              <a:off x="968180" y="2899241"/>
              <a:ext cx="1872051" cy="1872051"/>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0" name="组合 8"/>
            <p:cNvGrpSpPr/>
            <p:nvPr/>
          </p:nvGrpSpPr>
          <p:grpSpPr>
            <a:xfrm>
              <a:off x="985413" y="3294300"/>
              <a:ext cx="1654971" cy="1300494"/>
              <a:chOff x="4984441" y="3312181"/>
              <a:chExt cx="1654971" cy="1300494"/>
            </a:xfrm>
          </p:grpSpPr>
          <p:sp>
            <p:nvSpPr>
              <p:cNvPr id="41" name="文本框 40"/>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搜索</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2" name="直接连接符 10"/>
              <p:cNvCxnSpPr/>
              <p:nvPr/>
            </p:nvCxnSpPr>
            <p:spPr>
              <a:xfrm>
                <a:off x="5387297"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188245" y="4346739"/>
                <a:ext cx="1451167" cy="265936"/>
              </a:xfrm>
              <a:prstGeom prst="rect">
                <a:avLst/>
              </a:prstGeom>
              <a:noFill/>
            </p:spPr>
            <p:txBody>
              <a:bodyPr wrap="square" rtlCol="0">
                <a:spAutoFit/>
              </a:bodyPr>
              <a:lstStyle/>
              <a:p>
                <a:pPr algn="ctr"/>
                <a:r>
                  <a:rPr lang="zh-CN" altLang="en-US" dirty="0" smtClean="0">
                    <a:solidFill>
                      <a:schemeClr val="bg1"/>
                    </a:solidFill>
                    <a:latin typeface="HelveticaNeueLT Pro 67 MdCn" panose="020B0606030502030204" pitchFamily="34" charset="0"/>
                    <a:ea typeface="Microsoft YaHei Regular" charset="-122"/>
                  </a:rPr>
                  <a:t>用户个人信息</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44" name="组合 6"/>
          <p:cNvGrpSpPr/>
          <p:nvPr/>
        </p:nvGrpSpPr>
        <p:grpSpPr>
          <a:xfrm>
            <a:off x="1797618" y="4047018"/>
            <a:ext cx="2599902" cy="2599902"/>
            <a:chOff x="690413" y="2899241"/>
            <a:chExt cx="1872051" cy="1872051"/>
          </a:xfrm>
        </p:grpSpPr>
        <p:sp>
          <p:nvSpPr>
            <p:cNvPr id="45" name="矩形 44"/>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6" name="组合 8"/>
            <p:cNvGrpSpPr/>
            <p:nvPr/>
          </p:nvGrpSpPr>
          <p:grpSpPr>
            <a:xfrm>
              <a:off x="911445" y="3294300"/>
              <a:ext cx="1451167" cy="1300494"/>
              <a:chOff x="4910473" y="3312181"/>
              <a:chExt cx="1451167" cy="1300494"/>
            </a:xfrm>
          </p:grpSpPr>
          <p:sp>
            <p:nvSpPr>
              <p:cNvPr id="47" name="文本框 46"/>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8"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910473" y="4346739"/>
                <a:ext cx="1451167" cy="265936"/>
              </a:xfrm>
              <a:prstGeom prst="rect">
                <a:avLst/>
              </a:prstGeom>
              <a:noFill/>
            </p:spPr>
            <p:txBody>
              <a:bodyPr wrap="square" rtlCol="0">
                <a:spAutoFit/>
              </a:bodyPr>
              <a:lstStyle/>
              <a:p>
                <a:pPr algn="ctr"/>
                <a:r>
                  <a:rPr lang="zh-CN" altLang="en-US" dirty="0">
                    <a:solidFill>
                      <a:schemeClr val="bg1"/>
                    </a:solidFill>
                    <a:latin typeface="HelveticaNeueLT Pro 67 MdCn" panose="020B0606030502030204" pitchFamily="34" charset="0"/>
                    <a:ea typeface="Microsoft YaHei Regular" charset="-122"/>
                  </a:rPr>
                  <a:t>下载资源</a:t>
                </a:r>
                <a:r>
                  <a:rPr lang="en-US" altLang="zh-CN" dirty="0">
                    <a:solidFill>
                      <a:schemeClr val="bg1"/>
                    </a:solidFill>
                    <a:latin typeface="HelveticaNeueLT Pro 67 MdCn" panose="020B0606030502030204" pitchFamily="34" charset="0"/>
                    <a:ea typeface="Microsoft YaHei Regular" charset="-122"/>
                  </a:rPr>
                  <a:t>or</a:t>
                </a:r>
                <a:r>
                  <a:rPr lang="zh-CN" altLang="en-US" dirty="0">
                    <a:solidFill>
                      <a:schemeClr val="bg1"/>
                    </a:solidFill>
                    <a:latin typeface="HelveticaNeueLT Pro 67 MdCn" panose="020B0606030502030204" pitchFamily="34" charset="0"/>
                    <a:ea typeface="Microsoft YaHei Regular" charset="-122"/>
                  </a:rPr>
                  <a:t>评分</a:t>
                </a:r>
              </a:p>
            </p:txBody>
          </p:sp>
        </p:grpSp>
      </p:gr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9025" y="968858"/>
            <a:ext cx="2602880" cy="4608245"/>
          </a:xfrm>
          <a:prstGeom prst="rect">
            <a:avLst/>
          </a:prstGeom>
        </p:spPr>
      </p:pic>
      <p:grpSp>
        <p:nvGrpSpPr>
          <p:cNvPr id="50" name="组合 6"/>
          <p:cNvGrpSpPr/>
          <p:nvPr/>
        </p:nvGrpSpPr>
        <p:grpSpPr>
          <a:xfrm>
            <a:off x="4538866" y="4028872"/>
            <a:ext cx="2599902" cy="2599902"/>
            <a:chOff x="690413" y="2899241"/>
            <a:chExt cx="1872051" cy="1872051"/>
          </a:xfrm>
        </p:grpSpPr>
        <p:sp>
          <p:nvSpPr>
            <p:cNvPr id="51" name="矩形 50"/>
            <p:cNvSpPr/>
            <p:nvPr/>
          </p:nvSpPr>
          <p:spPr>
            <a:xfrm>
              <a:off x="690413" y="2899241"/>
              <a:ext cx="1872051" cy="187205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52" name="组合 8"/>
            <p:cNvGrpSpPr/>
            <p:nvPr/>
          </p:nvGrpSpPr>
          <p:grpSpPr>
            <a:xfrm>
              <a:off x="839429" y="3294300"/>
              <a:ext cx="1451167" cy="1290206"/>
              <a:chOff x="4838457" y="3312181"/>
              <a:chExt cx="1451167" cy="1290206"/>
            </a:xfrm>
          </p:grpSpPr>
          <p:sp>
            <p:nvSpPr>
              <p:cNvPr id="53" name="文本框 52"/>
              <p:cNvSpPr txBox="1"/>
              <p:nvPr/>
            </p:nvSpPr>
            <p:spPr>
              <a:xfrm>
                <a:off x="4984441" y="3312181"/>
                <a:ext cx="1282050" cy="554033"/>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ea typeface="Microsoft YaHei Regular" charset="-122"/>
                  </a:rPr>
                  <a:t>Main</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54"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838457" y="4336451"/>
                <a:ext cx="1451167" cy="265936"/>
              </a:xfrm>
              <a:prstGeom prst="rect">
                <a:avLst/>
              </a:prstGeom>
              <a:noFill/>
            </p:spPr>
            <p:txBody>
              <a:bodyPr wrap="square" rtlCol="0">
                <a:spAutoFit/>
              </a:bodyPr>
              <a:lstStyle/>
              <a:p>
                <a:pPr algn="ctr"/>
                <a:r>
                  <a:rPr lang="zh-CN" altLang="en-US" dirty="0" smtClean="0">
                    <a:solidFill>
                      <a:schemeClr val="bg1"/>
                    </a:solidFill>
                    <a:latin typeface="HelveticaNeueLT Pro 67 MdCn" panose="020B0606030502030204" pitchFamily="34" charset="0"/>
                    <a:ea typeface="Microsoft YaHei Regular" charset="-122"/>
                  </a:rPr>
                  <a:t>上传资源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450" y="957174"/>
            <a:ext cx="2637995" cy="4683107"/>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825" y="958994"/>
            <a:ext cx="2621876" cy="4618109"/>
          </a:xfrm>
          <a:prstGeom prst="rect">
            <a:avLst/>
          </a:prstGeom>
        </p:spPr>
      </p:pic>
    </p:spTree>
    <p:extLst>
      <p:ext uri="{BB962C8B-B14F-4D97-AF65-F5344CB8AC3E}">
        <p14:creationId xmlns:p14="http://schemas.microsoft.com/office/powerpoint/2010/main" val="173184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4</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30"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商业应用</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4999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知识变现</a:t>
            </a:r>
            <a:endParaRPr lang="zh-CN" altLang="en-US" sz="2400" dirty="0">
              <a:solidFill>
                <a:schemeClr val="bg2">
                  <a:lumMod val="25000"/>
                </a:schemeClr>
              </a:solidFill>
              <a:ea typeface="Microsoft YaHei Regular" charset="-122"/>
            </a:endParaRPr>
          </a:p>
        </p:txBody>
      </p:sp>
      <p:sp>
        <p:nvSpPr>
          <p:cNvPr id="4" name="TextBox 18"/>
          <p:cNvSpPr txBox="1"/>
          <p:nvPr/>
        </p:nvSpPr>
        <p:spPr>
          <a:xfrm>
            <a:off x="1007011" y="2090132"/>
            <a:ext cx="3810035" cy="3376565"/>
          </a:xfrm>
          <a:prstGeom prst="rect">
            <a:avLst/>
          </a:prstGeom>
          <a:noFill/>
        </p:spPr>
        <p:txBody>
          <a:bodyPr wrap="square" rtlCol="0">
            <a:spAutoFit/>
          </a:bodyPr>
          <a:lstStyle/>
          <a:p>
            <a:pPr>
              <a:lnSpc>
                <a:spcPct val="97000"/>
              </a:lnSpc>
            </a:pPr>
            <a:r>
              <a:rPr lang="zh-CN" altLang="en-US" sz="2200" spc="-20" dirty="0" smtClean="0">
                <a:latin typeface="微软雅黑" panose="020B0503020204020204" pitchFamily="34" charset="-122"/>
                <a:ea typeface="微软雅黑" panose="020B0503020204020204" pitchFamily="34" charset="-122"/>
              </a:rPr>
              <a:t>知识变现平台不像工具类</a:t>
            </a:r>
            <a:r>
              <a:rPr lang="en-US" altLang="zh-CN" sz="2200" spc="-20" dirty="0" smtClean="0">
                <a:latin typeface="微软雅黑" panose="020B0503020204020204" pitchFamily="34" charset="-122"/>
                <a:ea typeface="微软雅黑" panose="020B0503020204020204" pitchFamily="34" charset="-122"/>
              </a:rPr>
              <a:t>App</a:t>
            </a:r>
            <a:r>
              <a:rPr lang="zh-CN" altLang="en-US" sz="2200" spc="-20" dirty="0" smtClean="0">
                <a:latin typeface="微软雅黑" panose="020B0503020204020204" pitchFamily="34" charset="-122"/>
                <a:ea typeface="微软雅黑" panose="020B0503020204020204" pitchFamily="34" charset="-122"/>
              </a:rPr>
              <a:t>，它不受制于时间，消费者空间大。</a:t>
            </a:r>
            <a:endParaRPr lang="en-US" altLang="zh-CN" sz="2200" spc="-20" dirty="0" smtClean="0">
              <a:latin typeface="微软雅黑" panose="020B0503020204020204" pitchFamily="34" charset="-122"/>
              <a:ea typeface="微软雅黑" panose="020B0503020204020204" pitchFamily="34" charset="-122"/>
            </a:endParaRPr>
          </a:p>
          <a:p>
            <a:pPr>
              <a:lnSpc>
                <a:spcPct val="97000"/>
              </a:lnSpc>
            </a:pPr>
            <a:endParaRPr lang="en-US" altLang="zh-CN" sz="2200" spc="-20" dirty="0" smtClean="0">
              <a:latin typeface="微软雅黑" panose="020B0503020204020204" pitchFamily="34" charset="-122"/>
              <a:ea typeface="微软雅黑" panose="020B0503020204020204" pitchFamily="34" charset="-122"/>
            </a:endParaRPr>
          </a:p>
          <a:p>
            <a:pPr>
              <a:lnSpc>
                <a:spcPct val="97000"/>
              </a:lnSpc>
            </a:pPr>
            <a:r>
              <a:rPr lang="zh-CN" altLang="en-US" sz="2200" spc="-20" dirty="0" smtClean="0">
                <a:latin typeface="微软雅黑" panose="020B0503020204020204" pitchFamily="34" charset="-122"/>
                <a:ea typeface="微软雅黑" panose="020B0503020204020204" pitchFamily="34" charset="-122"/>
              </a:rPr>
              <a:t>在我们的应用中，预期将对热门学习经验</a:t>
            </a:r>
            <a:r>
              <a:rPr lang="en-US" altLang="zh-CN" sz="2200" spc="-20" dirty="0" smtClean="0">
                <a:latin typeface="微软雅黑" panose="020B0503020204020204" pitchFamily="34" charset="-122"/>
                <a:ea typeface="微软雅黑" panose="020B0503020204020204" pitchFamily="34" charset="-122"/>
              </a:rPr>
              <a:t>/</a:t>
            </a:r>
            <a:r>
              <a:rPr lang="zh-CN" altLang="en-US" sz="2200" spc="-20" dirty="0" smtClean="0">
                <a:latin typeface="微软雅黑" panose="020B0503020204020204" pitchFamily="34" charset="-122"/>
                <a:ea typeface="微软雅黑" panose="020B0503020204020204" pitchFamily="34" charset="-122"/>
              </a:rPr>
              <a:t>热门资源进行收费阅读。同时开发出考前线上分享</a:t>
            </a:r>
            <a:r>
              <a:rPr lang="en-US" altLang="zh-CN" sz="2200" spc="-20" dirty="0" smtClean="0">
                <a:latin typeface="微软雅黑" panose="020B0503020204020204" pitchFamily="34" charset="-122"/>
                <a:ea typeface="微软雅黑" panose="020B0503020204020204" pitchFamily="34" charset="-122"/>
              </a:rPr>
              <a:t>live</a:t>
            </a:r>
            <a:r>
              <a:rPr lang="zh-CN" altLang="en-US" sz="2200" spc="-20" dirty="0" smtClean="0">
                <a:latin typeface="微软雅黑" panose="020B0503020204020204" pitchFamily="34" charset="-122"/>
                <a:ea typeface="微软雅黑" panose="020B0503020204020204" pitchFamily="34" charset="-122"/>
              </a:rPr>
              <a:t>的活动，主讲人（学霸）通过直播的方式来分享如何考到高分的经验。</a:t>
            </a:r>
            <a:endParaRPr lang="en-US" altLang="zh-CN" sz="2200" spc="-20" dirty="0" smtClean="0">
              <a:latin typeface="微软雅黑" panose="020B0503020204020204" pitchFamily="34" charset="-122"/>
              <a:ea typeface="微软雅黑" panose="020B0503020204020204" pitchFamily="34" charset="-122"/>
            </a:endParaRPr>
          </a:p>
        </p:txBody>
      </p:sp>
      <p:sp>
        <p:nvSpPr>
          <p:cNvPr id="5" name="TextBox 15"/>
          <p:cNvSpPr txBox="1"/>
          <p:nvPr/>
        </p:nvSpPr>
        <p:spPr>
          <a:xfrm>
            <a:off x="1007011" y="1407713"/>
            <a:ext cx="3927475" cy="523220"/>
          </a:xfrm>
          <a:prstGeom prst="rect">
            <a:avLst/>
          </a:prstGeom>
          <a:noFill/>
        </p:spPr>
        <p:txBody>
          <a:bodyPr wrap="square" rtlCol="0">
            <a:spAutoFit/>
          </a:bodyPr>
          <a:lstStyle/>
          <a:p>
            <a:r>
              <a:rPr lang="en-US" altLang="zh-CN" sz="2800" dirty="0" smtClean="0">
                <a:solidFill>
                  <a:srgbClr val="232323"/>
                </a:solidFill>
                <a:ea typeface="Microsoft YaHei Regular" charset="-122"/>
              </a:rPr>
              <a:t>2017:</a:t>
            </a:r>
            <a:r>
              <a:rPr lang="zh-CN" altLang="en-US" sz="2800" dirty="0" smtClean="0">
                <a:solidFill>
                  <a:srgbClr val="232323"/>
                </a:solidFill>
                <a:ea typeface="Microsoft YaHei Regular" charset="-122"/>
              </a:rPr>
              <a:t> </a:t>
            </a:r>
            <a:r>
              <a:rPr lang="en-US" altLang="zh-CN" sz="2800" dirty="0" smtClean="0">
                <a:solidFill>
                  <a:srgbClr val="232323"/>
                </a:solidFill>
                <a:ea typeface="Microsoft YaHei Regular" charset="-122"/>
              </a:rPr>
              <a:t>	</a:t>
            </a:r>
            <a:r>
              <a:rPr lang="zh-CN" altLang="en-US" sz="2800" dirty="0" smtClean="0">
                <a:solidFill>
                  <a:srgbClr val="232323"/>
                </a:solidFill>
                <a:ea typeface="Microsoft YaHei Regular" charset="-122"/>
              </a:rPr>
              <a:t>知识变现的时代</a:t>
            </a:r>
            <a:endParaRPr lang="zh-CN" altLang="en-US" sz="2800" dirty="0">
              <a:solidFill>
                <a:srgbClr val="232323"/>
              </a:solidFill>
              <a:ea typeface="Microsoft YaHei Regular" charset="-122"/>
            </a:endParaRPr>
          </a:p>
        </p:txBody>
      </p:sp>
      <p:cxnSp>
        <p:nvCxnSpPr>
          <p:cNvPr id="6" name="直接连接符 5"/>
          <p:cNvCxnSpPr/>
          <p:nvPr/>
        </p:nvCxnSpPr>
        <p:spPr>
          <a:xfrm>
            <a:off x="1123299" y="1968240"/>
            <a:ext cx="3704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5583767" y="1031603"/>
            <a:ext cx="6477000" cy="5016500"/>
          </a:xfrm>
          <a:prstGeom prst="rect">
            <a:avLst/>
          </a:prstGeom>
        </p:spPr>
      </p:pic>
      <p:pic>
        <p:nvPicPr>
          <p:cNvPr id="8" name="图片 7"/>
          <p:cNvPicPr>
            <a:picLocks noChangeAspect="1"/>
          </p:cNvPicPr>
          <p:nvPr/>
        </p:nvPicPr>
        <p:blipFill>
          <a:blip r:embed="rId4"/>
          <a:stretch>
            <a:fillRect/>
          </a:stretch>
        </p:blipFill>
        <p:spPr>
          <a:xfrm>
            <a:off x="5086883" y="1552101"/>
            <a:ext cx="7243721" cy="4077099"/>
          </a:xfrm>
          <a:prstGeom prst="rect">
            <a:avLst/>
          </a:prstGeom>
        </p:spPr>
      </p:pic>
      <p:pic>
        <p:nvPicPr>
          <p:cNvPr id="3" name="图片 2"/>
          <p:cNvPicPr>
            <a:picLocks noChangeAspect="1"/>
          </p:cNvPicPr>
          <p:nvPr/>
        </p:nvPicPr>
        <p:blipFill>
          <a:blip r:embed="rId5"/>
          <a:stretch>
            <a:fillRect/>
          </a:stretch>
        </p:blipFill>
        <p:spPr>
          <a:xfrm>
            <a:off x="5097326" y="1552101"/>
            <a:ext cx="7104020" cy="4043267"/>
          </a:xfrm>
          <a:prstGeom prst="rect">
            <a:avLst/>
          </a:prstGeom>
        </p:spPr>
      </p:pic>
    </p:spTree>
    <p:extLst>
      <p:ext uri="{BB962C8B-B14F-4D97-AF65-F5344CB8AC3E}">
        <p14:creationId xmlns:p14="http://schemas.microsoft.com/office/powerpoint/2010/main" val="30347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23"/>
          <p:cNvSpPr/>
          <p:nvPr/>
        </p:nvSpPr>
        <p:spPr>
          <a:xfrm>
            <a:off x="5530713"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5"/>
          <p:cNvSpPr/>
          <p:nvPr/>
        </p:nvSpPr>
        <p:spPr>
          <a:xfrm>
            <a:off x="5530713"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22"/>
          <p:cNvSpPr/>
          <p:nvPr/>
        </p:nvSpPr>
        <p:spPr>
          <a:xfrm>
            <a:off x="2028822"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24"/>
          <p:cNvSpPr/>
          <p:nvPr/>
        </p:nvSpPr>
        <p:spPr>
          <a:xfrm>
            <a:off x="2028822"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28"/>
          <p:cNvSpPr/>
          <p:nvPr/>
        </p:nvSpPr>
        <p:spPr>
          <a:xfrm>
            <a:off x="5701953" y="133207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6CAC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29"/>
          <p:cNvSpPr/>
          <p:nvPr/>
        </p:nvSpPr>
        <p:spPr>
          <a:xfrm>
            <a:off x="570195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352F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30"/>
          <p:cNvSpPr/>
          <p:nvPr/>
        </p:nvSpPr>
        <p:spPr>
          <a:xfrm>
            <a:off x="2200063" y="1306437"/>
            <a:ext cx="4485660" cy="2766221"/>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39A3CD"/>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1"/>
          <p:cNvSpPr/>
          <p:nvPr/>
        </p:nvSpPr>
        <p:spPr>
          <a:xfrm>
            <a:off x="220006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表 9"/>
          <p:cNvGraphicFramePr/>
          <p:nvPr>
            <p:extLst>
              <p:ext uri="{D42A27DB-BD31-4B8C-83A1-F6EECF244321}">
                <p14:modId xmlns:p14="http://schemas.microsoft.com/office/powerpoint/2010/main" val="1704287421"/>
              </p:ext>
            </p:extLst>
          </p:nvPr>
        </p:nvGraphicFramePr>
        <p:xfrm>
          <a:off x="4228662" y="2294366"/>
          <a:ext cx="3615752" cy="2552296"/>
        </p:xfrm>
        <a:graphic>
          <a:graphicData uri="http://schemas.openxmlformats.org/drawingml/2006/chart">
            <c:chart xmlns:c="http://schemas.openxmlformats.org/drawingml/2006/chart" xmlns:r="http://schemas.openxmlformats.org/officeDocument/2006/relationships" r:id="rId2"/>
          </a:graphicData>
        </a:graphic>
      </p:graphicFrame>
      <p:sp>
        <p:nvSpPr>
          <p:cNvPr id="11" name="矩形 10"/>
          <p:cNvSpPr/>
          <p:nvPr/>
        </p:nvSpPr>
        <p:spPr>
          <a:xfrm>
            <a:off x="5032163" y="2738851"/>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01</a:t>
            </a:r>
          </a:p>
        </p:txBody>
      </p:sp>
      <p:sp>
        <p:nvSpPr>
          <p:cNvPr id="12" name="矩形 11"/>
          <p:cNvSpPr/>
          <p:nvPr/>
        </p:nvSpPr>
        <p:spPr>
          <a:xfrm>
            <a:off x="5662587" y="2741468"/>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02</a:t>
            </a:r>
          </a:p>
        </p:txBody>
      </p:sp>
      <p:sp>
        <p:nvSpPr>
          <p:cNvPr id="13" name="矩形 12"/>
          <p:cNvSpPr/>
          <p:nvPr/>
        </p:nvSpPr>
        <p:spPr>
          <a:xfrm>
            <a:off x="5032163" y="3322497"/>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04</a:t>
            </a:r>
          </a:p>
        </p:txBody>
      </p:sp>
      <p:sp>
        <p:nvSpPr>
          <p:cNvPr id="14" name="矩形 13"/>
          <p:cNvSpPr/>
          <p:nvPr/>
        </p:nvSpPr>
        <p:spPr>
          <a:xfrm>
            <a:off x="5662587" y="3322497"/>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03</a:t>
            </a:r>
          </a:p>
        </p:txBody>
      </p:sp>
      <p:sp>
        <p:nvSpPr>
          <p:cNvPr id="15" name="矩形 14"/>
          <p:cNvSpPr/>
          <p:nvPr/>
        </p:nvSpPr>
        <p:spPr>
          <a:xfrm>
            <a:off x="2178556" y="1523048"/>
            <a:ext cx="4572864" cy="1323439"/>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itchFamily="34" charset="0"/>
                <a:ea typeface="微软雅黑" pitchFamily="34" charset="-122"/>
                <a:cs typeface="Arial" pitchFamily="34" charset="0"/>
              </a:rPr>
              <a:t>与学霸进行签约合作，推广线上经验</a:t>
            </a:r>
            <a:r>
              <a:rPr lang="zh-CN" altLang="en-US" b="1" dirty="0" smtClean="0">
                <a:solidFill>
                  <a:schemeClr val="bg1"/>
                </a:solidFill>
                <a:latin typeface="Arial" pitchFamily="34" charset="0"/>
                <a:ea typeface="微软雅黑" pitchFamily="34" charset="-122"/>
                <a:cs typeface="Arial" pitchFamily="34" charset="0"/>
              </a:rPr>
              <a:t>分享</a:t>
            </a:r>
            <a:r>
              <a:rPr lang="en-US" altLang="zh-CN" dirty="0" smtClean="0">
                <a:solidFill>
                  <a:schemeClr val="bg1"/>
                </a:solidFill>
                <a:latin typeface="Arial" pitchFamily="34" charset="0"/>
                <a:ea typeface="微软雅黑" pitchFamily="34" charset="-122"/>
                <a:cs typeface="Arial" pitchFamily="34" charset="0"/>
              </a:rPr>
              <a:t> </a:t>
            </a:r>
          </a:p>
          <a:p>
            <a:pPr algn="ctr"/>
            <a:r>
              <a:rPr lang="zh-CN" altLang="en-US" sz="1600" dirty="0" smtClean="0">
                <a:solidFill>
                  <a:schemeClr val="bg1"/>
                </a:solidFill>
                <a:latin typeface="Arial" pitchFamily="34" charset="0"/>
                <a:ea typeface="微软雅黑" pitchFamily="34" charset="-122"/>
                <a:cs typeface="Arial" pitchFamily="34" charset="0"/>
              </a:rPr>
              <a:t>用户付费参加学霸经验分享会</a:t>
            </a:r>
            <a:endParaRPr lang="en-US" altLang="zh-CN" sz="1600" dirty="0" smtClean="0">
              <a:solidFill>
                <a:schemeClr val="bg1"/>
              </a:solidFill>
              <a:latin typeface="Arial" pitchFamily="34" charset="0"/>
              <a:ea typeface="微软雅黑" pitchFamily="34" charset="-122"/>
              <a:cs typeface="Arial" pitchFamily="34" charset="0"/>
            </a:endParaRPr>
          </a:p>
          <a:p>
            <a:pPr algn="ctr"/>
            <a:r>
              <a:rPr lang="zh-CN" altLang="en-US" sz="1600" dirty="0" smtClean="0">
                <a:solidFill>
                  <a:schemeClr val="bg1"/>
                </a:solidFill>
                <a:latin typeface="Arial" pitchFamily="34" charset="0"/>
                <a:ea typeface="微软雅黑" pitchFamily="34" charset="-122"/>
                <a:cs typeface="Arial" pitchFamily="34" charset="0"/>
              </a:rPr>
              <a:t>平台收取</a:t>
            </a:r>
            <a:r>
              <a:rPr lang="en-US" altLang="zh-CN" sz="1600" dirty="0" smtClean="0">
                <a:solidFill>
                  <a:schemeClr val="bg1"/>
                </a:solidFill>
                <a:latin typeface="Arial" pitchFamily="34" charset="0"/>
                <a:ea typeface="微软雅黑" pitchFamily="34" charset="-122"/>
                <a:cs typeface="Arial" pitchFamily="34" charset="0"/>
              </a:rPr>
              <a:t>10%</a:t>
            </a:r>
            <a:r>
              <a:rPr lang="zh-CN" altLang="en-US" sz="1600" dirty="0" smtClean="0">
                <a:solidFill>
                  <a:schemeClr val="bg1"/>
                </a:solidFill>
                <a:latin typeface="Arial" pitchFamily="34" charset="0"/>
                <a:ea typeface="微软雅黑" pitchFamily="34" charset="-122"/>
                <a:cs typeface="Arial" pitchFamily="34" charset="0"/>
              </a:rPr>
              <a:t>服务费</a:t>
            </a:r>
            <a:endParaRPr lang="en-US" altLang="zh-CN" sz="1600" dirty="0" smtClean="0">
              <a:solidFill>
                <a:schemeClr val="bg1"/>
              </a:solidFill>
              <a:latin typeface="Arial" pitchFamily="34" charset="0"/>
              <a:ea typeface="微软雅黑" pitchFamily="34" charset="-122"/>
              <a:cs typeface="Arial" pitchFamily="34" charset="0"/>
            </a:endParaRPr>
          </a:p>
          <a:p>
            <a:pPr algn="ctr"/>
            <a:r>
              <a:rPr lang="zh-CN" altLang="en-US" sz="1600" dirty="0" smtClean="0">
                <a:solidFill>
                  <a:schemeClr val="bg1"/>
                </a:solidFill>
                <a:latin typeface="Arial" pitchFamily="34" charset="0"/>
                <a:ea typeface="微软雅黑" pitchFamily="34" charset="-122"/>
                <a:cs typeface="Arial" pitchFamily="34" charset="0"/>
              </a:rPr>
              <a:t>学霸交纳保证金</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6" name="矩形 15"/>
          <p:cNvSpPr/>
          <p:nvPr/>
        </p:nvSpPr>
        <p:spPr>
          <a:xfrm>
            <a:off x="6824281" y="1432471"/>
            <a:ext cx="3363332" cy="1400383"/>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itchFamily="34" charset="0"/>
                <a:ea typeface="微软雅黑" pitchFamily="34" charset="-122"/>
                <a:cs typeface="Arial" pitchFamily="34" charset="0"/>
              </a:rPr>
              <a:t>热门资源付费下</a:t>
            </a:r>
            <a:r>
              <a:rPr lang="zh-CN" altLang="en-US" b="1" dirty="0" smtClean="0">
                <a:solidFill>
                  <a:schemeClr val="bg1"/>
                </a:solidFill>
                <a:latin typeface="Arial" pitchFamily="34" charset="0"/>
                <a:ea typeface="微软雅黑" pitchFamily="34" charset="-122"/>
                <a:cs typeface="Arial" pitchFamily="34" charset="0"/>
              </a:rPr>
              <a:t>载</a:t>
            </a:r>
            <a:endParaRPr lang="en-US" altLang="zh-CN"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对每个资源进行评分</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评分超过一定值上传者可选择申请付费下载</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7" name="矩形 16"/>
          <p:cNvSpPr/>
          <p:nvPr/>
        </p:nvSpPr>
        <p:spPr>
          <a:xfrm>
            <a:off x="2178556" y="3666187"/>
            <a:ext cx="3807907" cy="1372112"/>
          </a:xfrm>
          <a:prstGeom prst="rect">
            <a:avLst/>
          </a:prstGeom>
        </p:spPr>
        <p:txBody>
          <a:bodyPr wrap="square">
            <a:spAutoFit/>
          </a:bodyPr>
          <a:lstStyle/>
          <a:p>
            <a:pPr algn="ctr">
              <a:lnSpc>
                <a:spcPct val="150000"/>
              </a:lnSpc>
              <a:spcAft>
                <a:spcPts val="600"/>
              </a:spcAft>
            </a:pPr>
            <a:r>
              <a:rPr lang="zh-CN" altLang="en-US" sz="1600" b="1" dirty="0">
                <a:solidFill>
                  <a:schemeClr val="bg1"/>
                </a:solidFill>
                <a:latin typeface="Arial" pitchFamily="34" charset="0"/>
                <a:ea typeface="微软雅黑" pitchFamily="34" charset="-122"/>
                <a:cs typeface="Arial" pitchFamily="34" charset="0"/>
              </a:rPr>
              <a:t>资源</a:t>
            </a:r>
            <a:r>
              <a:rPr lang="en-US" altLang="zh-CN" sz="1600" b="1" dirty="0">
                <a:solidFill>
                  <a:schemeClr val="bg1"/>
                </a:solidFill>
                <a:latin typeface="Arial" pitchFamily="34" charset="0"/>
                <a:ea typeface="微软雅黑" pitchFamily="34" charset="-122"/>
                <a:cs typeface="Arial" pitchFamily="34" charset="0"/>
              </a:rPr>
              <a:t>/</a:t>
            </a:r>
            <a:r>
              <a:rPr lang="zh-CN" altLang="en-US" sz="1600" b="1" dirty="0">
                <a:solidFill>
                  <a:schemeClr val="bg1"/>
                </a:solidFill>
                <a:latin typeface="Arial" pitchFamily="34" charset="0"/>
                <a:ea typeface="微软雅黑" pitchFamily="34" charset="-122"/>
                <a:cs typeface="Arial" pitchFamily="34" charset="0"/>
              </a:rPr>
              <a:t>问题</a:t>
            </a:r>
            <a:r>
              <a:rPr lang="zh-CN" altLang="en-US" sz="1600" b="1" dirty="0" smtClean="0">
                <a:solidFill>
                  <a:schemeClr val="bg1"/>
                </a:solidFill>
                <a:latin typeface="Arial" pitchFamily="34" charset="0"/>
                <a:ea typeface="微软雅黑" pitchFamily="34" charset="-122"/>
                <a:cs typeface="Arial" pitchFamily="34" charset="0"/>
              </a:rPr>
              <a:t>悬赏</a:t>
            </a:r>
            <a:r>
              <a:rPr lang="en-US" altLang="zh-CN" sz="1600" b="1" dirty="0" smtClean="0">
                <a:solidFill>
                  <a:schemeClr val="bg1"/>
                </a:solidFill>
                <a:latin typeface="Arial" pitchFamily="34" charset="0"/>
                <a:ea typeface="微软雅黑" pitchFamily="34" charset="-122"/>
                <a:cs typeface="Arial" pitchFamily="34" charset="0"/>
              </a:rPr>
              <a:t>&amp;</a:t>
            </a:r>
            <a:r>
              <a:rPr lang="zh-CN" altLang="en-US" sz="1600" b="1" dirty="0" smtClean="0">
                <a:solidFill>
                  <a:schemeClr val="bg1"/>
                </a:solidFill>
                <a:latin typeface="Arial" pitchFamily="34" charset="0"/>
                <a:ea typeface="微软雅黑" pitchFamily="34" charset="-122"/>
                <a:cs typeface="Arial" pitchFamily="34" charset="0"/>
              </a:rPr>
              <a:t>打赏 </a:t>
            </a:r>
            <a:endParaRPr lang="en-US" altLang="zh-CN" sz="1600"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悬赏想要的资源或问题求助</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给有价值的学习经验分享文章</a:t>
            </a:r>
            <a:r>
              <a:rPr lang="en-US" altLang="zh-CN" sz="1600" dirty="0" smtClean="0">
                <a:solidFill>
                  <a:schemeClr val="bg1"/>
                </a:solidFill>
                <a:latin typeface="Arial" pitchFamily="34" charset="0"/>
                <a:ea typeface="微软雅黑" pitchFamily="34" charset="-122"/>
                <a:cs typeface="Arial" pitchFamily="34" charset="0"/>
              </a:rPr>
              <a:t>/</a:t>
            </a:r>
            <a:r>
              <a:rPr lang="zh-CN" altLang="en-US" sz="1600" dirty="0" smtClean="0">
                <a:solidFill>
                  <a:schemeClr val="bg1"/>
                </a:solidFill>
                <a:latin typeface="Arial" pitchFamily="34" charset="0"/>
                <a:ea typeface="微软雅黑" pitchFamily="34" charset="-122"/>
                <a:cs typeface="Arial" pitchFamily="34" charset="0"/>
              </a:rPr>
              <a:t>资源进行打赏</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8" name="矩形 17"/>
          <p:cNvSpPr/>
          <p:nvPr/>
        </p:nvSpPr>
        <p:spPr>
          <a:xfrm>
            <a:off x="6685723" y="3467898"/>
            <a:ext cx="3501890" cy="1969770"/>
          </a:xfrm>
          <a:prstGeom prst="rect">
            <a:avLst/>
          </a:prstGeom>
        </p:spPr>
        <p:txBody>
          <a:bodyPr wrap="square">
            <a:spAutoFit/>
          </a:bodyPr>
          <a:lstStyle/>
          <a:p>
            <a:pPr algn="ctr">
              <a:lnSpc>
                <a:spcPct val="150000"/>
              </a:lnSpc>
              <a:spcAft>
                <a:spcPts val="600"/>
              </a:spcAft>
            </a:pPr>
            <a:r>
              <a:rPr lang="zh-CN" altLang="en-US" b="1" dirty="0" smtClean="0">
                <a:solidFill>
                  <a:schemeClr val="bg1"/>
                </a:solidFill>
                <a:latin typeface="Arial" pitchFamily="34" charset="0"/>
                <a:ea typeface="微软雅黑" pitchFamily="34" charset="-122"/>
                <a:cs typeface="Arial" pitchFamily="34" charset="0"/>
              </a:rPr>
              <a:t>网络应用销售</a:t>
            </a:r>
            <a:r>
              <a:rPr lang="en-US" altLang="zh-CN" b="1" dirty="0" smtClean="0">
                <a:solidFill>
                  <a:schemeClr val="bg1"/>
                </a:solidFill>
                <a:latin typeface="Arial" pitchFamily="34" charset="0"/>
                <a:ea typeface="微软雅黑" pitchFamily="34" charset="-122"/>
                <a:cs typeface="Arial" pitchFamily="34" charset="0"/>
              </a:rPr>
              <a:t>&amp;</a:t>
            </a:r>
            <a:r>
              <a:rPr lang="zh-CN" altLang="en-US" b="1" dirty="0" smtClean="0">
                <a:solidFill>
                  <a:schemeClr val="bg1"/>
                </a:solidFill>
                <a:latin typeface="Arial" pitchFamily="34" charset="0"/>
                <a:ea typeface="微软雅黑" pitchFamily="34" charset="-122"/>
                <a:cs typeface="Arial" pitchFamily="34" charset="0"/>
              </a:rPr>
              <a:t>广告</a:t>
            </a:r>
            <a:endParaRPr lang="en-US" altLang="zh-CN"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各大应用平台上架，例如腾讯应用宝、</a:t>
            </a:r>
            <a:r>
              <a:rPr lang="en-US" altLang="zh-CN" sz="1600" dirty="0" err="1" smtClean="0">
                <a:solidFill>
                  <a:schemeClr val="bg1"/>
                </a:solidFill>
                <a:latin typeface="Arial" pitchFamily="34" charset="0"/>
                <a:ea typeface="微软雅黑" pitchFamily="34" charset="-122"/>
                <a:cs typeface="Arial" pitchFamily="34" charset="0"/>
              </a:rPr>
              <a:t>appStore</a:t>
            </a:r>
            <a:r>
              <a:rPr lang="zh-CN" altLang="en-US" sz="1600" dirty="0" smtClean="0">
                <a:solidFill>
                  <a:schemeClr val="bg1"/>
                </a:solidFill>
                <a:latin typeface="Arial" pitchFamily="34" charset="0"/>
                <a:ea typeface="微软雅黑" pitchFamily="34" charset="-122"/>
                <a:cs typeface="Arial" pitchFamily="34" charset="0"/>
              </a:rPr>
              <a:t>、豌豆荚等</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用户流量信息销售给它应用，例如留学机构、考研机构等等</a:t>
            </a:r>
            <a:endParaRPr lang="en-US" altLang="zh-CN" sz="1600" dirty="0">
              <a:solidFill>
                <a:schemeClr val="bg1"/>
              </a:solidFill>
              <a:latin typeface="Arial" pitchFamily="34" charset="0"/>
              <a:ea typeface="微软雅黑" pitchFamily="34" charset="-122"/>
              <a:cs typeface="Arial" pitchFamily="34" charset="0"/>
            </a:endParaRPr>
          </a:p>
          <a:p>
            <a:pPr>
              <a:spcAft>
                <a:spcPts val="600"/>
              </a:spcAft>
            </a:pPr>
            <a:endParaRPr lang="en-US" altLang="zh-CN" sz="1600" dirty="0">
              <a:solidFill>
                <a:schemeClr val="bg1"/>
              </a:solidFill>
              <a:latin typeface="Arial" pitchFamily="34" charset="0"/>
              <a:ea typeface="微软雅黑" pitchFamily="34" charset="-122"/>
              <a:cs typeface="Arial" pitchFamily="34" charset="0"/>
            </a:endParaRPr>
          </a:p>
        </p:txBody>
      </p:sp>
      <p:sp>
        <p:nvSpPr>
          <p:cNvPr id="19" name="文本框 18"/>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营销手段</a:t>
            </a:r>
            <a:endParaRPr lang="zh-CN" altLang="en-US" sz="2400" dirty="0">
              <a:solidFill>
                <a:schemeClr val="bg2">
                  <a:lumMod val="25000"/>
                </a:schemeClr>
              </a:solidFill>
              <a:ea typeface="Microsoft YaHei Regular" charset="-122"/>
            </a:endParaRPr>
          </a:p>
        </p:txBody>
      </p:sp>
    </p:spTree>
    <p:extLst>
      <p:ext uri="{BB962C8B-B14F-4D97-AF65-F5344CB8AC3E}">
        <p14:creationId xmlns:p14="http://schemas.microsoft.com/office/powerpoint/2010/main" val="11264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公关推广策略</a:t>
            </a:r>
            <a:endParaRPr lang="zh-CN" altLang="en-US" sz="2400" dirty="0">
              <a:solidFill>
                <a:schemeClr val="bg2">
                  <a:lumMod val="25000"/>
                </a:schemeClr>
              </a:solidFill>
              <a:ea typeface="Microsoft YaHei Regular" charset="-122"/>
            </a:endParaRPr>
          </a:p>
        </p:txBody>
      </p:sp>
      <p:grpSp>
        <p:nvGrpSpPr>
          <p:cNvPr id="19" name="组合 30"/>
          <p:cNvGrpSpPr/>
          <p:nvPr/>
        </p:nvGrpSpPr>
        <p:grpSpPr>
          <a:xfrm>
            <a:off x="714348" y="1142984"/>
            <a:ext cx="1857388" cy="1743208"/>
            <a:chOff x="714348" y="1214422"/>
            <a:chExt cx="2038364" cy="1913059"/>
          </a:xfrm>
        </p:grpSpPr>
        <p:sp>
          <p:nvSpPr>
            <p:cNvPr id="20" name="弦形 19"/>
            <p:cNvSpPr/>
            <p:nvPr/>
          </p:nvSpPr>
          <p:spPr>
            <a:xfrm>
              <a:off x="1362892" y="1737661"/>
              <a:ext cx="1389820" cy="1389820"/>
            </a:xfrm>
            <a:prstGeom prst="chord">
              <a:avLst>
                <a:gd name="adj1" fmla="val 16193021"/>
                <a:gd name="adj2" fmla="val 10054554"/>
              </a:avLst>
            </a:prstGeom>
            <a:solidFill>
              <a:srgbClr val="352F2F"/>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A</a:t>
              </a:r>
              <a:endParaRPr lang="zh-CN" altLang="en-US" sz="4400" b="1" dirty="0">
                <a:solidFill>
                  <a:schemeClr val="bg1"/>
                </a:solidFill>
                <a:latin typeface="Arial" pitchFamily="34" charset="0"/>
                <a:cs typeface="Arial" pitchFamily="34" charset="0"/>
              </a:endParaRPr>
            </a:p>
          </p:txBody>
        </p:sp>
        <p:sp>
          <p:nvSpPr>
            <p:cNvPr id="21" name="弦形 20"/>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2786050" y="1785926"/>
            <a:ext cx="5429288" cy="957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chemeClr val="tx1"/>
                </a:solidFill>
                <a:latin typeface="Arial" pitchFamily="34" charset="0"/>
                <a:ea typeface="微软雅黑" pitchFamily="34" charset="-122"/>
                <a:cs typeface="Arial" pitchFamily="34" charset="0"/>
              </a:rPr>
              <a:t>在多社交</a:t>
            </a:r>
            <a:r>
              <a:rPr lang="zh-CN" altLang="en-US" sz="2400" b="1" dirty="0">
                <a:solidFill>
                  <a:schemeClr val="tx1"/>
                </a:solidFill>
                <a:latin typeface="Arial" pitchFamily="34" charset="0"/>
                <a:ea typeface="微软雅黑" pitchFamily="34" charset="-122"/>
                <a:cs typeface="Arial" pitchFamily="34" charset="0"/>
              </a:rPr>
              <a:t>平台上开展用户体验宣传</a:t>
            </a:r>
            <a:r>
              <a:rPr lang="zh-CN" altLang="en-US" sz="2400" b="1" dirty="0" smtClean="0">
                <a:solidFill>
                  <a:schemeClr val="tx1"/>
                </a:solidFill>
                <a:latin typeface="Arial" pitchFamily="34" charset="0"/>
                <a:ea typeface="微软雅黑" pitchFamily="34" charset="-122"/>
                <a:cs typeface="Arial" pitchFamily="34" charset="0"/>
              </a:rPr>
              <a:t>活动</a:t>
            </a:r>
            <a:r>
              <a:rPr lang="en-US" altLang="zh-CN" sz="1300" dirty="0" smtClean="0">
                <a:solidFill>
                  <a:schemeClr val="tx1"/>
                </a:solidFill>
                <a:latin typeface="Arial" pitchFamily="34" charset="0"/>
                <a:ea typeface="微软雅黑" pitchFamily="34" charset="-122"/>
                <a:cs typeface="Arial" pitchFamily="34" charset="0"/>
              </a:rPr>
              <a:t>1.</a:t>
            </a:r>
            <a:r>
              <a:rPr lang="zh-CN" altLang="en-US" sz="1300" dirty="0" smtClean="0">
                <a:solidFill>
                  <a:schemeClr val="tx1"/>
                </a:solidFill>
                <a:latin typeface="Arial" pitchFamily="34" charset="0"/>
                <a:ea typeface="微软雅黑" pitchFamily="34" charset="-122"/>
                <a:cs typeface="Arial" pitchFamily="34" charset="0"/>
              </a:rPr>
              <a:t>采取在学校</a:t>
            </a:r>
            <a:r>
              <a:rPr lang="en-US" altLang="zh-CN" sz="1300" dirty="0" smtClean="0">
                <a:solidFill>
                  <a:schemeClr val="tx1"/>
                </a:solidFill>
                <a:latin typeface="Arial" pitchFamily="34" charset="0"/>
                <a:ea typeface="微软雅黑" pitchFamily="34" charset="-122"/>
                <a:cs typeface="Arial" pitchFamily="34" charset="0"/>
              </a:rPr>
              <a:t>BBS</a:t>
            </a:r>
            <a:r>
              <a:rPr lang="zh-CN" altLang="en-US" sz="1300" dirty="0" smtClean="0">
                <a:solidFill>
                  <a:schemeClr val="tx1"/>
                </a:solidFill>
                <a:latin typeface="Arial" pitchFamily="34" charset="0"/>
                <a:ea typeface="微软雅黑" pitchFamily="34" charset="-122"/>
                <a:cs typeface="Arial" pitchFamily="34" charset="0"/>
              </a:rPr>
              <a:t>社区（</a:t>
            </a:r>
            <a:r>
              <a:rPr lang="zh-CN" altLang="en-US" sz="1300" dirty="0">
                <a:solidFill>
                  <a:schemeClr val="tx1"/>
                </a:solidFill>
                <a:latin typeface="Arial" pitchFamily="34" charset="0"/>
                <a:ea typeface="微软雅黑" pitchFamily="34" charset="-122"/>
                <a:cs typeface="Arial" pitchFamily="34" charset="0"/>
              </a:rPr>
              <a:t>例如北航未来花园）</a:t>
            </a:r>
            <a:r>
              <a:rPr lang="zh-CN" altLang="en-US" sz="1300" dirty="0" smtClean="0">
                <a:solidFill>
                  <a:schemeClr val="tx1"/>
                </a:solidFill>
                <a:latin typeface="Arial" pitchFamily="34" charset="0"/>
                <a:ea typeface="微软雅黑" pitchFamily="34" charset="-122"/>
                <a:cs typeface="Arial" pitchFamily="34" charset="0"/>
              </a:rPr>
              <a:t>、常用社交</a:t>
            </a:r>
            <a:r>
              <a:rPr lang="zh-CN" altLang="en-US" sz="1300" dirty="0">
                <a:solidFill>
                  <a:schemeClr val="tx1"/>
                </a:solidFill>
                <a:latin typeface="Arial" pitchFamily="34" charset="0"/>
                <a:ea typeface="微软雅黑" pitchFamily="34" charset="-122"/>
                <a:cs typeface="Arial" pitchFamily="34" charset="0"/>
              </a:rPr>
              <a:t>组织（例如微信群、</a:t>
            </a:r>
            <a:r>
              <a:rPr lang="en-US" altLang="zh-CN" sz="1300" dirty="0">
                <a:solidFill>
                  <a:schemeClr val="tx1"/>
                </a:solidFill>
                <a:latin typeface="Arial" pitchFamily="34" charset="0"/>
                <a:ea typeface="微软雅黑" pitchFamily="34" charset="-122"/>
                <a:cs typeface="Arial" pitchFamily="34" charset="0"/>
              </a:rPr>
              <a:t>QQ</a:t>
            </a:r>
            <a:r>
              <a:rPr lang="zh-CN" altLang="en-US" sz="1300" dirty="0">
                <a:solidFill>
                  <a:schemeClr val="tx1"/>
                </a:solidFill>
                <a:latin typeface="Arial" pitchFamily="34" charset="0"/>
                <a:ea typeface="微软雅黑" pitchFamily="34" charset="-122"/>
                <a:cs typeface="Arial" pitchFamily="34" charset="0"/>
              </a:rPr>
              <a:t>群等），让同学们体会到线上共享学习的实用性和</a:t>
            </a:r>
            <a:r>
              <a:rPr lang="zh-CN" altLang="en-US" sz="1300" dirty="0" smtClean="0">
                <a:solidFill>
                  <a:schemeClr val="tx1"/>
                </a:solidFill>
                <a:latin typeface="Arial" pitchFamily="34" charset="0"/>
                <a:ea typeface="微软雅黑" pitchFamily="34" charset="-122"/>
                <a:cs typeface="Arial" pitchFamily="34" charset="0"/>
              </a:rPr>
              <a:t>趣味性</a:t>
            </a:r>
            <a:endParaRPr lang="en-US" altLang="zh-CN" sz="1300" dirty="0" smtClean="0">
              <a:solidFill>
                <a:schemeClr val="tx1"/>
              </a:solidFill>
              <a:latin typeface="Arial" pitchFamily="34" charset="0"/>
              <a:ea typeface="微软雅黑" pitchFamily="34" charset="-122"/>
              <a:cs typeface="Arial" pitchFamily="34" charset="0"/>
            </a:endParaRPr>
          </a:p>
          <a:p>
            <a:pPr>
              <a:lnSpc>
                <a:spcPct val="150000"/>
              </a:lnSpc>
            </a:pPr>
            <a:r>
              <a:rPr lang="en-US" altLang="zh-CN" sz="1300" dirty="0" smtClean="0">
                <a:solidFill>
                  <a:schemeClr val="tx1"/>
                </a:solidFill>
                <a:latin typeface="Arial" pitchFamily="34" charset="0"/>
                <a:ea typeface="微软雅黑" pitchFamily="34" charset="-122"/>
                <a:cs typeface="Arial" pitchFamily="34" charset="0"/>
              </a:rPr>
              <a:t>2.</a:t>
            </a:r>
            <a:r>
              <a:rPr lang="zh-CN" altLang="en-US" sz="1300" dirty="0" smtClean="0">
                <a:solidFill>
                  <a:schemeClr val="tx1"/>
                </a:solidFill>
                <a:latin typeface="Arial" pitchFamily="34" charset="0"/>
                <a:ea typeface="微软雅黑" pitchFamily="34" charset="-122"/>
                <a:cs typeface="Arial" pitchFamily="34" charset="0"/>
              </a:rPr>
              <a:t> 建立</a:t>
            </a:r>
            <a:r>
              <a:rPr lang="zh-CN" altLang="en-US" sz="1300" dirty="0">
                <a:solidFill>
                  <a:schemeClr val="tx1"/>
                </a:solidFill>
                <a:latin typeface="Arial" pitchFamily="34" charset="0"/>
                <a:ea typeface="微软雅黑" pitchFamily="34" charset="-122"/>
                <a:cs typeface="Arial" pitchFamily="34" charset="0"/>
              </a:rPr>
              <a:t>官方微信公众号，定期发布产品的最新动态，并通过软文</a:t>
            </a:r>
            <a:r>
              <a:rPr lang="zh-CN" altLang="en-US" sz="1300" dirty="0" smtClean="0">
                <a:solidFill>
                  <a:schemeClr val="tx1"/>
                </a:solidFill>
                <a:latin typeface="Arial" pitchFamily="34" charset="0"/>
                <a:ea typeface="微软雅黑" pitchFamily="34" charset="-122"/>
                <a:cs typeface="Arial" pitchFamily="34" charset="0"/>
              </a:rPr>
              <a:t>推广</a:t>
            </a:r>
          </a:p>
        </p:txBody>
      </p:sp>
      <p:grpSp>
        <p:nvGrpSpPr>
          <p:cNvPr id="23" name="组合 32"/>
          <p:cNvGrpSpPr/>
          <p:nvPr/>
        </p:nvGrpSpPr>
        <p:grpSpPr>
          <a:xfrm>
            <a:off x="6357950" y="2643182"/>
            <a:ext cx="1857388" cy="1743208"/>
            <a:chOff x="714348" y="1214422"/>
            <a:chExt cx="2038364" cy="1913059"/>
          </a:xfrm>
        </p:grpSpPr>
        <p:sp>
          <p:nvSpPr>
            <p:cNvPr id="24" name="弦形 23"/>
            <p:cNvSpPr/>
            <p:nvPr/>
          </p:nvSpPr>
          <p:spPr>
            <a:xfrm>
              <a:off x="1362892" y="1737661"/>
              <a:ext cx="1389820" cy="1389820"/>
            </a:xfrm>
            <a:prstGeom prst="chord">
              <a:avLst>
                <a:gd name="adj1" fmla="val 16193021"/>
                <a:gd name="adj2" fmla="val 10054554"/>
              </a:avLst>
            </a:prstGeom>
            <a:solidFill>
              <a:srgbClr val="6CAC00"/>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B</a:t>
              </a:r>
              <a:endParaRPr lang="zh-CN" altLang="en-US" sz="4400" b="1" dirty="0">
                <a:solidFill>
                  <a:schemeClr val="bg1"/>
                </a:solidFill>
                <a:latin typeface="Arial" pitchFamily="34" charset="0"/>
                <a:cs typeface="Arial" pitchFamily="34" charset="0"/>
              </a:endParaRPr>
            </a:p>
          </p:txBody>
        </p:sp>
        <p:sp>
          <p:nvSpPr>
            <p:cNvPr id="25" name="弦形 24"/>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857356" y="331482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smtClean="0">
                <a:solidFill>
                  <a:schemeClr val="tx1"/>
                </a:solidFill>
                <a:latin typeface="Arial" pitchFamily="34" charset="0"/>
                <a:ea typeface="微软雅黑" pitchFamily="34" charset="-122"/>
                <a:cs typeface="Arial" pitchFamily="34" charset="0"/>
              </a:rPr>
              <a:t>新闻报道</a:t>
            </a:r>
            <a:endParaRPr lang="en-US" altLang="zh-CN" sz="2400" b="1" dirty="0" smtClean="0">
              <a:solidFill>
                <a:schemeClr val="tx1"/>
              </a:solidFill>
              <a:latin typeface="Arial" pitchFamily="34" charset="0"/>
              <a:ea typeface="微软雅黑" pitchFamily="34" charset="-122"/>
              <a:cs typeface="Arial" pitchFamily="34" charset="0"/>
            </a:endParaRPr>
          </a:p>
          <a:p>
            <a:pPr algn="r">
              <a:lnSpc>
                <a:spcPct val="150000"/>
              </a:lnSpc>
            </a:pPr>
            <a:r>
              <a:rPr lang="zh-CN" altLang="en-US" sz="1300" dirty="0" smtClean="0">
                <a:solidFill>
                  <a:schemeClr val="tx1"/>
                </a:solidFill>
                <a:latin typeface="Arial" pitchFamily="34" charset="0"/>
                <a:ea typeface="微软雅黑" pitchFamily="34" charset="-122"/>
                <a:cs typeface="Arial" pitchFamily="34" charset="0"/>
              </a:rPr>
              <a:t>通过媒体</a:t>
            </a:r>
            <a:r>
              <a:rPr lang="zh-CN" altLang="en-US" sz="1300" dirty="0">
                <a:solidFill>
                  <a:schemeClr val="tx1"/>
                </a:solidFill>
                <a:latin typeface="Arial" pitchFamily="34" charset="0"/>
                <a:ea typeface="微软雅黑" pitchFamily="34" charset="-122"/>
                <a:cs typeface="Arial" pitchFamily="34" charset="0"/>
              </a:rPr>
              <a:t>曝光以提高应用</a:t>
            </a:r>
            <a:r>
              <a:rPr lang="zh-CN" altLang="en-US" sz="1300" dirty="0" smtClean="0">
                <a:solidFill>
                  <a:schemeClr val="tx1"/>
                </a:solidFill>
                <a:latin typeface="Arial" pitchFamily="34" charset="0"/>
                <a:ea typeface="微软雅黑" pitchFamily="34" charset="-122"/>
                <a:cs typeface="Arial" pitchFamily="34" charset="0"/>
              </a:rPr>
              <a:t>知名度</a:t>
            </a:r>
            <a:r>
              <a:rPr lang="zh-CN" altLang="en-US" sz="1300" dirty="0">
                <a:solidFill>
                  <a:schemeClr val="tx1"/>
                </a:solidFill>
                <a:latin typeface="Arial" pitchFamily="34" charset="0"/>
                <a:ea typeface="微软雅黑" pitchFamily="34" charset="-122"/>
                <a:cs typeface="Arial" pitchFamily="34" charset="0"/>
              </a:rPr>
              <a:t>，比如通过学校的一些官方公众号，例如微言航语、知心助航等公众号，</a:t>
            </a:r>
            <a:r>
              <a:rPr lang="zh-CN" altLang="en-US" sz="1300" dirty="0" smtClean="0">
                <a:solidFill>
                  <a:schemeClr val="tx1"/>
                </a:solidFill>
                <a:latin typeface="Arial" pitchFamily="34" charset="0"/>
                <a:ea typeface="微软雅黑" pitchFamily="34" charset="-122"/>
                <a:cs typeface="Arial" pitchFamily="34" charset="0"/>
              </a:rPr>
              <a:t>对我们平台进行推广</a:t>
            </a:r>
            <a:endParaRPr lang="zh-CN" altLang="en-US" sz="1300" dirty="0">
              <a:solidFill>
                <a:schemeClr val="tx1"/>
              </a:solidFill>
              <a:latin typeface="Arial" pitchFamily="34" charset="0"/>
              <a:ea typeface="微软雅黑" pitchFamily="34" charset="-122"/>
              <a:cs typeface="Arial" pitchFamily="34" charset="0"/>
            </a:endParaRPr>
          </a:p>
          <a:p>
            <a:pPr algn="r"/>
            <a:endParaRPr lang="en-US" altLang="zh-CN" sz="2400" b="1" dirty="0" smtClean="0">
              <a:solidFill>
                <a:schemeClr val="tx1"/>
              </a:solidFill>
              <a:latin typeface="Arial" pitchFamily="34" charset="0"/>
              <a:ea typeface="微软雅黑" pitchFamily="34" charset="-122"/>
              <a:cs typeface="Arial" pitchFamily="34" charset="0"/>
            </a:endParaRPr>
          </a:p>
        </p:txBody>
      </p:sp>
      <p:grpSp>
        <p:nvGrpSpPr>
          <p:cNvPr id="27" name="组合 36"/>
          <p:cNvGrpSpPr/>
          <p:nvPr/>
        </p:nvGrpSpPr>
        <p:grpSpPr>
          <a:xfrm>
            <a:off x="714348" y="4214818"/>
            <a:ext cx="1857388" cy="1743208"/>
            <a:chOff x="714348" y="1214422"/>
            <a:chExt cx="2038364" cy="1913059"/>
          </a:xfrm>
        </p:grpSpPr>
        <p:sp>
          <p:nvSpPr>
            <p:cNvPr id="28" name="弦形 27"/>
            <p:cNvSpPr/>
            <p:nvPr/>
          </p:nvSpPr>
          <p:spPr>
            <a:xfrm>
              <a:off x="1362892" y="1737661"/>
              <a:ext cx="1389820" cy="1389820"/>
            </a:xfrm>
            <a:prstGeom prst="chord">
              <a:avLst>
                <a:gd name="adj1" fmla="val 16193021"/>
                <a:gd name="adj2" fmla="val 10054554"/>
              </a:avLst>
            </a:prstGeom>
            <a:solidFill>
              <a:srgbClr val="39A3CD"/>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C</a:t>
              </a:r>
              <a:endParaRPr lang="zh-CN" altLang="en-US" sz="4400" b="1" dirty="0">
                <a:solidFill>
                  <a:schemeClr val="bg1"/>
                </a:solidFill>
                <a:latin typeface="Arial" pitchFamily="34" charset="0"/>
                <a:cs typeface="Arial" pitchFamily="34" charset="0"/>
              </a:endParaRPr>
            </a:p>
          </p:txBody>
        </p:sp>
        <p:sp>
          <p:nvSpPr>
            <p:cNvPr id="29" name="弦形 28"/>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2786050" y="485776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Arial" pitchFamily="34" charset="0"/>
                <a:ea typeface="微软雅黑" pitchFamily="34" charset="-122"/>
                <a:cs typeface="Arial" pitchFamily="34" charset="0"/>
              </a:rPr>
              <a:t>线下活动</a:t>
            </a:r>
            <a:endParaRPr lang="en-US" altLang="zh-CN" sz="2400" b="1" dirty="0" smtClean="0">
              <a:solidFill>
                <a:schemeClr val="tx1"/>
              </a:solidFill>
              <a:latin typeface="Arial" pitchFamily="34" charset="0"/>
              <a:ea typeface="微软雅黑" pitchFamily="34" charset="-122"/>
              <a:cs typeface="Arial" pitchFamily="34" charset="0"/>
            </a:endParaRPr>
          </a:p>
          <a:p>
            <a:pPr>
              <a:lnSpc>
                <a:spcPct val="150000"/>
              </a:lnSpc>
            </a:pPr>
            <a:r>
              <a:rPr lang="zh-CN" altLang="en-US" sz="1300" dirty="0">
                <a:solidFill>
                  <a:prstClr val="black"/>
                </a:solidFill>
                <a:latin typeface="Arial" pitchFamily="34" charset="0"/>
                <a:ea typeface="微软雅黑" pitchFamily="34" charset="-122"/>
                <a:cs typeface="Arial" pitchFamily="34" charset="0"/>
              </a:rPr>
              <a:t>在新生入学伊始，在新生的入学通知书的信件中推广我们的平台，让新生在入学前就可以对大学的学习有了解。同时，在新生入学报道时，技术人员亲自对新生进行使用方式的指导，让学生们切身实地的感受到共享学习方式的便利。</a:t>
            </a:r>
            <a:endParaRPr lang="zh-CN" altLang="en-US" sz="2000" dirty="0" smtClean="0">
              <a:solidFill>
                <a:schemeClr val="tx1"/>
              </a:solidFill>
              <a:latin typeface="Arial" pitchFamily="34" charset="0"/>
              <a:ea typeface="微软雅黑" pitchFamily="34" charset="-122"/>
              <a:cs typeface="Arial" pitchFamily="34" charset="0"/>
            </a:endParaRP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587" y="1085852"/>
            <a:ext cx="3764225" cy="2613856"/>
          </a:xfrm>
          <a:prstGeom prst="rect">
            <a:avLst/>
          </a:prstGeom>
        </p:spPr>
      </p:pic>
      <p:pic>
        <p:nvPicPr>
          <p:cNvPr id="35" name="图片 34" descr="../Collage_Fotor.jpg"/>
          <p:cNvPicPr/>
          <p:nvPr/>
        </p:nvPicPr>
        <p:blipFill>
          <a:blip r:embed="rId3">
            <a:extLst>
              <a:ext uri="{28A0092B-C50C-407E-A947-70E740481C1C}">
                <a14:useLocalDpi xmlns:a14="http://schemas.microsoft.com/office/drawing/2010/main" val="0"/>
              </a:ext>
            </a:extLst>
          </a:blip>
          <a:srcRect/>
          <a:stretch>
            <a:fillRect/>
          </a:stretch>
        </p:blipFill>
        <p:spPr bwMode="auto">
          <a:xfrm>
            <a:off x="8336587" y="3814011"/>
            <a:ext cx="3764225" cy="3764225"/>
          </a:xfrm>
          <a:prstGeom prst="rect">
            <a:avLst/>
          </a:prstGeom>
          <a:noFill/>
          <a:ln>
            <a:noFill/>
          </a:ln>
        </p:spPr>
      </p:pic>
    </p:spTree>
    <p:extLst>
      <p:ext uri="{BB962C8B-B14F-4D97-AF65-F5344CB8AC3E}">
        <p14:creationId xmlns:p14="http://schemas.microsoft.com/office/powerpoint/2010/main" val="196668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市场营销</a:t>
            </a:r>
            <a:endParaRPr lang="zh-CN" altLang="en-US" sz="2400" dirty="0">
              <a:solidFill>
                <a:schemeClr val="bg2">
                  <a:lumMod val="25000"/>
                </a:schemeClr>
              </a:solidFill>
              <a:ea typeface="Microsoft YaHei Regular" charset="-122"/>
            </a:endParaRPr>
          </a:p>
        </p:txBody>
      </p:sp>
      <p:grpSp>
        <p:nvGrpSpPr>
          <p:cNvPr id="61" name="组合 60"/>
          <p:cNvGrpSpPr/>
          <p:nvPr/>
        </p:nvGrpSpPr>
        <p:grpSpPr>
          <a:xfrm>
            <a:off x="1112718" y="1516285"/>
            <a:ext cx="1909505" cy="2368526"/>
            <a:chOff x="1155355" y="1242164"/>
            <a:chExt cx="1909505" cy="2368526"/>
          </a:xfrm>
        </p:grpSpPr>
        <p:grpSp>
          <p:nvGrpSpPr>
            <p:cNvPr id="62" name="组合 61"/>
            <p:cNvGrpSpPr/>
            <p:nvPr/>
          </p:nvGrpSpPr>
          <p:grpSpPr>
            <a:xfrm>
              <a:off x="1155355" y="1242164"/>
              <a:ext cx="1909505" cy="2368526"/>
              <a:chOff x="1110504" y="1492274"/>
              <a:chExt cx="1909505" cy="2368526"/>
            </a:xfrm>
          </p:grpSpPr>
          <p:grpSp>
            <p:nvGrpSpPr>
              <p:cNvPr id="65" name="组合 64"/>
              <p:cNvGrpSpPr/>
              <p:nvPr/>
            </p:nvGrpSpPr>
            <p:grpSpPr>
              <a:xfrm rot="10985882">
                <a:off x="2272100" y="1492274"/>
                <a:ext cx="747909" cy="1173537"/>
                <a:chOff x="1335314" y="4786756"/>
                <a:chExt cx="1122806" cy="1761783"/>
              </a:xfrm>
            </p:grpSpPr>
            <p:grpSp>
              <p:nvGrpSpPr>
                <p:cNvPr id="67" name="组合 66"/>
                <p:cNvGrpSpPr/>
                <p:nvPr/>
              </p:nvGrpSpPr>
              <p:grpSpPr>
                <a:xfrm rot="21435440">
                  <a:off x="1441603" y="4786756"/>
                  <a:ext cx="1016517" cy="1761783"/>
                  <a:chOff x="4376258" y="4808160"/>
                  <a:chExt cx="1016517" cy="1761783"/>
                </a:xfrm>
              </p:grpSpPr>
              <p:sp>
                <p:nvSpPr>
                  <p:cNvPr id="69" name="任意多边形 6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70" name="矩形 6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68" name="直接连接符 6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6" name="同心圆 65"/>
              <p:cNvSpPr/>
              <p:nvPr/>
            </p:nvSpPr>
            <p:spPr>
              <a:xfrm>
                <a:off x="1110504" y="2397820"/>
                <a:ext cx="1462980" cy="1462980"/>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3" name="文本框 62"/>
            <p:cNvSpPr txBox="1"/>
            <p:nvPr/>
          </p:nvSpPr>
          <p:spPr>
            <a:xfrm>
              <a:off x="1320763" y="2389506"/>
              <a:ext cx="1119217" cy="523220"/>
            </a:xfrm>
            <a:prstGeom prst="rect">
              <a:avLst/>
            </a:prstGeom>
            <a:noFill/>
          </p:spPr>
          <p:txBody>
            <a:bodyPr wrap="none" rtlCol="0">
              <a:spAutoFit/>
            </a:bodyPr>
            <a:lstStyle/>
            <a:p>
              <a:r>
                <a:rPr lang="en-US" altLang="zh-CN" sz="2800" dirty="0" smtClean="0">
                  <a:solidFill>
                    <a:srgbClr val="106291"/>
                  </a:solidFill>
                  <a:latin typeface="微软雅黑" panose="020B0503020204020204" pitchFamily="34" charset="-122"/>
                  <a:ea typeface="微软雅黑" panose="020B0503020204020204" pitchFamily="34" charset="-122"/>
                </a:rPr>
                <a:t>1-2</a:t>
              </a:r>
              <a:r>
                <a:rPr lang="zh-CN" altLang="en-US" sz="2800" dirty="0" smtClean="0">
                  <a:solidFill>
                    <a:srgbClr val="106291"/>
                  </a:solidFill>
                  <a:latin typeface="微软雅黑" panose="020B0503020204020204" pitchFamily="34" charset="-122"/>
                  <a:ea typeface="微软雅黑" panose="020B0503020204020204" pitchFamily="34" charset="-122"/>
                </a:rPr>
                <a:t>年</a:t>
              </a:r>
              <a:endParaRPr lang="zh-CN" altLang="en-US" sz="2800" dirty="0">
                <a:solidFill>
                  <a:srgbClr val="10629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273104" y="2924111"/>
              <a:ext cx="1345231" cy="307777"/>
            </a:xfrm>
            <a:prstGeom prst="rect">
              <a:avLst/>
            </a:prstGeom>
            <a:noFill/>
          </p:spPr>
          <p:txBody>
            <a:bodyPr wrap="square" rtlCol="0">
              <a:spAutoFit/>
            </a:bodyPr>
            <a:lstStyle/>
            <a:p>
              <a:r>
                <a:rPr lang="zh-CN" altLang="en-US" sz="1400" dirty="0" smtClean="0">
                  <a:solidFill>
                    <a:srgbClr val="106291"/>
                  </a:solidFill>
                  <a:latin typeface="微软雅黑" panose="020B0503020204020204" pitchFamily="34" charset="-122"/>
                  <a:ea typeface="微软雅黑" panose="020B0503020204020204" pitchFamily="34" charset="-122"/>
                </a:rPr>
                <a:t>市场进入阶段</a:t>
              </a:r>
              <a:endParaRPr lang="zh-CN" altLang="en-US" sz="1400" dirty="0">
                <a:solidFill>
                  <a:srgbClr val="106291"/>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4118772" y="875848"/>
            <a:ext cx="2541794" cy="3008963"/>
            <a:chOff x="3743675" y="972847"/>
            <a:chExt cx="2541794" cy="3008963"/>
          </a:xfrm>
        </p:grpSpPr>
        <p:grpSp>
          <p:nvGrpSpPr>
            <p:cNvPr id="72" name="组合 71"/>
            <p:cNvGrpSpPr/>
            <p:nvPr/>
          </p:nvGrpSpPr>
          <p:grpSpPr>
            <a:xfrm>
              <a:off x="3743675" y="972847"/>
              <a:ext cx="2541794" cy="3008963"/>
              <a:chOff x="3743675" y="972847"/>
              <a:chExt cx="2541794" cy="3008963"/>
            </a:xfrm>
          </p:grpSpPr>
          <p:grpSp>
            <p:nvGrpSpPr>
              <p:cNvPr id="75" name="组合 74"/>
              <p:cNvGrpSpPr/>
              <p:nvPr/>
            </p:nvGrpSpPr>
            <p:grpSpPr>
              <a:xfrm rot="11163297">
                <a:off x="5364849" y="972847"/>
                <a:ext cx="920620" cy="1444536"/>
                <a:chOff x="1335314" y="4786756"/>
                <a:chExt cx="1122806" cy="1761783"/>
              </a:xfrm>
            </p:grpSpPr>
            <p:grpSp>
              <p:nvGrpSpPr>
                <p:cNvPr id="77" name="组合 76"/>
                <p:cNvGrpSpPr/>
                <p:nvPr/>
              </p:nvGrpSpPr>
              <p:grpSpPr>
                <a:xfrm rot="21435440">
                  <a:off x="1441601" y="4786756"/>
                  <a:ext cx="1016519" cy="1761783"/>
                  <a:chOff x="4376256" y="4808160"/>
                  <a:chExt cx="1016519" cy="1761783"/>
                </a:xfrm>
              </p:grpSpPr>
              <p:sp>
                <p:nvSpPr>
                  <p:cNvPr id="79" name="任意多边形 78"/>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80" name="矩形 7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78" name="直接连接符 7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6" name="同心圆 75"/>
              <p:cNvSpPr/>
              <p:nvPr/>
            </p:nvSpPr>
            <p:spPr>
              <a:xfrm>
                <a:off x="3743675" y="2046514"/>
                <a:ext cx="1935296" cy="1935296"/>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73" name="文本框 72"/>
            <p:cNvSpPr txBox="1"/>
            <p:nvPr/>
          </p:nvSpPr>
          <p:spPr>
            <a:xfrm>
              <a:off x="4009719" y="2411681"/>
              <a:ext cx="1388522" cy="646331"/>
            </a:xfrm>
            <a:prstGeom prst="rect">
              <a:avLst/>
            </a:prstGeom>
            <a:noFill/>
          </p:spPr>
          <p:txBody>
            <a:bodyPr wrap="none" rtlCol="0">
              <a:spAutoFit/>
            </a:bodyPr>
            <a:lstStyle/>
            <a:p>
              <a:r>
                <a:rPr lang="en-US" altLang="zh-CN" sz="3600" dirty="0" smtClean="0">
                  <a:solidFill>
                    <a:srgbClr val="106291"/>
                  </a:solidFill>
                  <a:latin typeface="微软雅黑" panose="020B0503020204020204" pitchFamily="34" charset="-122"/>
                  <a:ea typeface="微软雅黑" panose="020B0503020204020204" pitchFamily="34" charset="-122"/>
                </a:rPr>
                <a:t>3-5</a:t>
              </a:r>
              <a:r>
                <a:rPr lang="zh-CN" altLang="en-US" sz="3600" dirty="0" smtClean="0">
                  <a:solidFill>
                    <a:srgbClr val="106291"/>
                  </a:solidFill>
                  <a:latin typeface="微软雅黑" panose="020B0503020204020204" pitchFamily="34" charset="-122"/>
                  <a:ea typeface="微软雅黑" panose="020B0503020204020204" pitchFamily="34" charset="-122"/>
                </a:rPr>
                <a:t>年</a:t>
              </a:r>
              <a:endParaRPr lang="zh-CN" altLang="en-US" sz="3600" dirty="0">
                <a:solidFill>
                  <a:srgbClr val="10629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4043984" y="3105122"/>
              <a:ext cx="1415772" cy="338554"/>
            </a:xfrm>
            <a:prstGeom prst="rect">
              <a:avLst/>
            </a:prstGeom>
            <a:noFill/>
          </p:spPr>
          <p:txBody>
            <a:bodyPr wrap="none" rtlCol="0">
              <a:spAutoFit/>
            </a:bodyPr>
            <a:lstStyle/>
            <a:p>
              <a:r>
                <a:rPr lang="zh-CN" altLang="en-US" sz="1600" dirty="0" smtClean="0">
                  <a:solidFill>
                    <a:srgbClr val="106291"/>
                  </a:solidFill>
                  <a:latin typeface="微软雅黑" panose="020B0503020204020204" pitchFamily="34" charset="-122"/>
                  <a:ea typeface="微软雅黑" panose="020B0503020204020204" pitchFamily="34" charset="-122"/>
                </a:rPr>
                <a:t>市场成长阶段</a:t>
              </a:r>
              <a:endParaRPr lang="zh-CN" altLang="en-US" sz="1600" dirty="0">
                <a:solidFill>
                  <a:srgbClr val="10629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7960317" y="591336"/>
            <a:ext cx="3012900" cy="3293475"/>
            <a:chOff x="6928897" y="501066"/>
            <a:chExt cx="3255021" cy="3558143"/>
          </a:xfrm>
        </p:grpSpPr>
        <p:sp>
          <p:nvSpPr>
            <p:cNvPr id="82" name="文本框 81"/>
            <p:cNvSpPr txBox="1"/>
            <p:nvPr/>
          </p:nvSpPr>
          <p:spPr>
            <a:xfrm>
              <a:off x="7169256" y="2199725"/>
              <a:ext cx="2123736" cy="764773"/>
            </a:xfrm>
            <a:prstGeom prst="rect">
              <a:avLst/>
            </a:prstGeom>
            <a:noFill/>
          </p:spPr>
          <p:txBody>
            <a:bodyPr wrap="square" rtlCol="0">
              <a:spAutoFit/>
            </a:bodyPr>
            <a:lstStyle/>
            <a:p>
              <a:r>
                <a:rPr lang="en-US" altLang="zh-CN" sz="4000" dirty="0" smtClean="0">
                  <a:solidFill>
                    <a:srgbClr val="FF8900"/>
                  </a:solidFill>
                  <a:latin typeface="微软雅黑" panose="020B0503020204020204" pitchFamily="34" charset="-122"/>
                  <a:ea typeface="微软雅黑" panose="020B0503020204020204" pitchFamily="34" charset="-122"/>
                </a:rPr>
                <a:t>5-10</a:t>
              </a:r>
              <a:r>
                <a:rPr lang="zh-CN" altLang="en-US" sz="4000" dirty="0" smtClean="0">
                  <a:solidFill>
                    <a:srgbClr val="FF8900"/>
                  </a:solidFill>
                  <a:latin typeface="微软雅黑" panose="020B0503020204020204" pitchFamily="34" charset="-122"/>
                  <a:ea typeface="微软雅黑" panose="020B0503020204020204" pitchFamily="34" charset="-122"/>
                </a:rPr>
                <a:t>年</a:t>
              </a:r>
              <a:endParaRPr lang="zh-CN" altLang="en-US" sz="4000" dirty="0">
                <a:solidFill>
                  <a:srgbClr val="FF89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260876" y="3029405"/>
              <a:ext cx="1770269" cy="399012"/>
            </a:xfrm>
            <a:prstGeom prst="rect">
              <a:avLst/>
            </a:prstGeom>
            <a:noFill/>
          </p:spPr>
          <p:txBody>
            <a:bodyPr wrap="none" rtlCol="0">
              <a:spAutoFit/>
            </a:bodyPr>
            <a:lstStyle/>
            <a:p>
              <a:r>
                <a:rPr lang="zh-CN" altLang="en-US" dirty="0">
                  <a:solidFill>
                    <a:srgbClr val="FF8900"/>
                  </a:solidFill>
                  <a:latin typeface="微软雅黑" panose="020B0503020204020204" pitchFamily="34" charset="-122"/>
                  <a:ea typeface="微软雅黑" panose="020B0503020204020204" pitchFamily="34" charset="-122"/>
                </a:rPr>
                <a:t>长期发展目标 </a:t>
              </a:r>
            </a:p>
          </p:txBody>
        </p:sp>
        <p:grpSp>
          <p:nvGrpSpPr>
            <p:cNvPr id="84" name="组合 83"/>
            <p:cNvGrpSpPr/>
            <p:nvPr/>
          </p:nvGrpSpPr>
          <p:grpSpPr>
            <a:xfrm>
              <a:off x="6928897" y="501066"/>
              <a:ext cx="3255021" cy="3558143"/>
              <a:chOff x="6928897" y="501066"/>
              <a:chExt cx="3255021" cy="3558143"/>
            </a:xfrm>
          </p:grpSpPr>
          <p:sp>
            <p:nvSpPr>
              <p:cNvPr id="85" name="同心圆 84"/>
              <p:cNvSpPr/>
              <p:nvPr/>
            </p:nvSpPr>
            <p:spPr>
              <a:xfrm>
                <a:off x="6928897" y="1695115"/>
                <a:ext cx="2364094" cy="2364094"/>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nvGrpSpPr>
              <p:cNvPr id="86" name="组合 85"/>
              <p:cNvGrpSpPr/>
              <p:nvPr/>
            </p:nvGrpSpPr>
            <p:grpSpPr>
              <a:xfrm rot="11228489">
                <a:off x="9086218" y="501066"/>
                <a:ext cx="1097700" cy="1722391"/>
                <a:chOff x="1335314" y="4786756"/>
                <a:chExt cx="1122806" cy="1761783"/>
              </a:xfrm>
            </p:grpSpPr>
            <p:grpSp>
              <p:nvGrpSpPr>
                <p:cNvPr id="87" name="组合 86"/>
                <p:cNvGrpSpPr/>
                <p:nvPr/>
              </p:nvGrpSpPr>
              <p:grpSpPr>
                <a:xfrm rot="21435440">
                  <a:off x="1441603" y="4786756"/>
                  <a:ext cx="1016517" cy="1761783"/>
                  <a:chOff x="4376258" y="4808160"/>
                  <a:chExt cx="1016517" cy="1761783"/>
                </a:xfrm>
              </p:grpSpPr>
              <p:sp>
                <p:nvSpPr>
                  <p:cNvPr id="89" name="任意多边形 8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90" name="矩形 8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88" name="直接连接符 8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sp>
        <p:nvSpPr>
          <p:cNvPr id="91" name="文本框 90"/>
          <p:cNvSpPr txBox="1"/>
          <p:nvPr/>
        </p:nvSpPr>
        <p:spPr>
          <a:xfrm>
            <a:off x="860703" y="4250732"/>
            <a:ext cx="2348537" cy="1200329"/>
          </a:xfrm>
          <a:prstGeom prst="rect">
            <a:avLst/>
          </a:prstGeom>
          <a:noFill/>
        </p:spPr>
        <p:txBody>
          <a:bodyPr wrap="square" rtlCol="0">
            <a:spAutoFit/>
          </a:bodyPr>
          <a:lstStyle/>
          <a:p>
            <a:pPr algn="just"/>
            <a:r>
              <a:rPr lang="zh-CN" altLang="en-US" dirty="0" smtClean="0">
                <a:solidFill>
                  <a:schemeClr val="tx1">
                    <a:lumMod val="85000"/>
                    <a:lumOff val="15000"/>
                  </a:schemeClr>
                </a:solidFill>
                <a:ea typeface="Microsoft YaHei Regular" charset="-122"/>
              </a:rPr>
              <a:t>多营销渠道销售、多社交平台推广。以北航为试验点，积累经验，树立品牌形象。</a:t>
            </a:r>
            <a:endParaRPr lang="en-US" altLang="zh-CN" dirty="0" smtClean="0">
              <a:solidFill>
                <a:schemeClr val="tx1">
                  <a:lumMod val="85000"/>
                  <a:lumOff val="15000"/>
                </a:schemeClr>
              </a:solidFill>
              <a:ea typeface="Microsoft YaHei Regular" charset="-122"/>
            </a:endParaRPr>
          </a:p>
        </p:txBody>
      </p:sp>
      <p:sp>
        <p:nvSpPr>
          <p:cNvPr id="92" name="文本框 91"/>
          <p:cNvSpPr txBox="1"/>
          <p:nvPr/>
        </p:nvSpPr>
        <p:spPr>
          <a:xfrm>
            <a:off x="4063980" y="4250732"/>
            <a:ext cx="2348537" cy="1200329"/>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成立股份公司，进军全国市场，有重点地驻进其它城市的各大高校</a:t>
            </a:r>
            <a:r>
              <a:rPr lang="zh-CN" altLang="en-US" dirty="0" smtClean="0">
                <a:solidFill>
                  <a:schemeClr val="tx1">
                    <a:lumMod val="85000"/>
                    <a:lumOff val="15000"/>
                  </a:schemeClr>
                </a:solidFill>
                <a:ea typeface="Microsoft YaHei Regular" charset="-122"/>
              </a:rPr>
              <a:t>。</a:t>
            </a:r>
            <a:endParaRPr lang="en-US" altLang="zh-CN" dirty="0">
              <a:solidFill>
                <a:schemeClr val="tx1">
                  <a:lumMod val="85000"/>
                  <a:lumOff val="15000"/>
                </a:schemeClr>
              </a:solidFill>
              <a:ea typeface="Microsoft YaHei Regular" charset="-122"/>
            </a:endParaRPr>
          </a:p>
        </p:txBody>
      </p:sp>
      <p:sp>
        <p:nvSpPr>
          <p:cNvPr id="93" name="文本框 92"/>
          <p:cNvSpPr txBox="1"/>
          <p:nvPr/>
        </p:nvSpPr>
        <p:spPr>
          <a:xfrm>
            <a:off x="7859422" y="4250731"/>
            <a:ext cx="2584741" cy="2308324"/>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增加技术人员的数量，加快研发新的产品</a:t>
            </a:r>
            <a:r>
              <a:rPr lang="zh-CN" altLang="en-US" dirty="0" smtClean="0">
                <a:solidFill>
                  <a:schemeClr val="tx1">
                    <a:lumMod val="85000"/>
                    <a:lumOff val="15000"/>
                  </a:schemeClr>
                </a:solidFill>
                <a:ea typeface="Microsoft YaHei Regular" charset="-122"/>
              </a:rPr>
              <a:t>，致力</a:t>
            </a:r>
            <a:r>
              <a:rPr lang="zh-CN" altLang="en-US" dirty="0">
                <a:solidFill>
                  <a:schemeClr val="tx1">
                    <a:lumMod val="85000"/>
                    <a:lumOff val="15000"/>
                  </a:schemeClr>
                </a:solidFill>
                <a:ea typeface="Microsoft YaHei Regular" charset="-122"/>
              </a:rPr>
              <a:t>于开拓创新的业务、扩大受众群。比如将市场扩大至</a:t>
            </a:r>
            <a:r>
              <a:rPr lang="zh-CN" altLang="en-US" dirty="0" smtClean="0">
                <a:solidFill>
                  <a:schemeClr val="tx1">
                    <a:lumMod val="85000"/>
                    <a:lumOff val="15000"/>
                  </a:schemeClr>
                </a:solidFill>
                <a:ea typeface="Microsoft YaHei Regular" charset="-122"/>
              </a:rPr>
              <a:t>中小学。始终以</a:t>
            </a:r>
            <a:r>
              <a:rPr lang="zh-CN" altLang="en-US" dirty="0">
                <a:solidFill>
                  <a:schemeClr val="tx1">
                    <a:lumMod val="85000"/>
                    <a:lumOff val="15000"/>
                  </a:schemeClr>
                </a:solidFill>
                <a:ea typeface="Microsoft YaHei Regular" charset="-122"/>
              </a:rPr>
              <a:t>提升品牌影响力、增大市场需求、拓宽市场前景为终极</a:t>
            </a:r>
            <a:r>
              <a:rPr lang="zh-CN" altLang="en-US" dirty="0" smtClean="0">
                <a:solidFill>
                  <a:schemeClr val="tx1">
                    <a:lumMod val="85000"/>
                    <a:lumOff val="15000"/>
                  </a:schemeClr>
                </a:solidFill>
                <a:ea typeface="Microsoft YaHei Regular" charset="-122"/>
              </a:rPr>
              <a:t>目标。</a:t>
            </a:r>
            <a:endParaRPr lang="zh-CN" altLang="en-US" dirty="0">
              <a:ea typeface="Microsoft YaHei Regular" charset="-122"/>
            </a:endParaRPr>
          </a:p>
        </p:txBody>
      </p:sp>
    </p:spTree>
    <p:extLst>
      <p:ext uri="{BB962C8B-B14F-4D97-AF65-F5344CB8AC3E}">
        <p14:creationId xmlns:p14="http://schemas.microsoft.com/office/powerpoint/2010/main" val="2786063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5</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4695463" y="3257550"/>
            <a:ext cx="2915395"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预期发展蓝图</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6377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b="1" dirty="0" smtClean="0">
                <a:solidFill>
                  <a:schemeClr val="bg2">
                    <a:lumMod val="25000"/>
                  </a:schemeClr>
                </a:solidFill>
              </a:rPr>
              <a:t>未来规划</a:t>
            </a:r>
            <a:endParaRPr lang="en-US" altLang="zh-CN" sz="2400" b="1" dirty="0" smtClean="0">
              <a:solidFill>
                <a:schemeClr val="bg2">
                  <a:lumMod val="25000"/>
                </a:schemeClr>
              </a:solidFill>
            </a:endParaRPr>
          </a:p>
        </p:txBody>
      </p:sp>
      <p:sp>
        <p:nvSpPr>
          <p:cNvPr id="35" name="任意多边形 27"/>
          <p:cNvSpPr/>
          <p:nvPr/>
        </p:nvSpPr>
        <p:spPr>
          <a:xfrm flipV="1">
            <a:off x="221711" y="2995745"/>
            <a:ext cx="10446542" cy="1345892"/>
          </a:xfrm>
          <a:custGeom>
            <a:avLst/>
            <a:gdLst>
              <a:gd name="connsiteX0" fmla="*/ 0 w 10087428"/>
              <a:gd name="connsiteY0" fmla="*/ 0 h 1828800"/>
              <a:gd name="connsiteX1" fmla="*/ 4296228 w 10087428"/>
              <a:gd name="connsiteY1" fmla="*/ 0 h 1828800"/>
              <a:gd name="connsiteX2" fmla="*/ 4978400 w 10087428"/>
              <a:gd name="connsiteY2" fmla="*/ 1828800 h 1828800"/>
              <a:gd name="connsiteX3" fmla="*/ 10087428 w 10087428"/>
              <a:gd name="connsiteY3" fmla="*/ 1828800 h 1828800"/>
              <a:gd name="connsiteX0" fmla="*/ 0 w 10087428"/>
              <a:gd name="connsiteY0" fmla="*/ 0 h 1828800"/>
              <a:gd name="connsiteX1" fmla="*/ 4486301 w 10087428"/>
              <a:gd name="connsiteY1" fmla="*/ 0 h 1828800"/>
              <a:gd name="connsiteX2" fmla="*/ 4978400 w 10087428"/>
              <a:gd name="connsiteY2" fmla="*/ 1828800 h 1828800"/>
              <a:gd name="connsiteX3" fmla="*/ 10087428 w 1008742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0087428" h="1828800">
                <a:moveTo>
                  <a:pt x="0" y="0"/>
                </a:moveTo>
                <a:lnTo>
                  <a:pt x="4486301" y="0"/>
                </a:lnTo>
                <a:lnTo>
                  <a:pt x="4978400" y="1828800"/>
                </a:lnTo>
                <a:lnTo>
                  <a:pt x="10087428" y="1828800"/>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p>
        </p:txBody>
      </p:sp>
      <p:grpSp>
        <p:nvGrpSpPr>
          <p:cNvPr id="36" name="组合 53"/>
          <p:cNvGrpSpPr>
            <a:grpSpLocks/>
          </p:cNvGrpSpPr>
          <p:nvPr/>
        </p:nvGrpSpPr>
        <p:grpSpPr bwMode="auto">
          <a:xfrm>
            <a:off x="3489658" y="4048262"/>
            <a:ext cx="586748" cy="586748"/>
            <a:chOff x="990600" y="2613025"/>
            <a:chExt cx="692150" cy="692150"/>
          </a:xfrm>
        </p:grpSpPr>
        <p:sp>
          <p:nvSpPr>
            <p:cNvPr id="37" name="椭圆 36"/>
            <p:cNvSpPr/>
            <p:nvPr/>
          </p:nvSpPr>
          <p:spPr>
            <a:xfrm>
              <a:off x="990600" y="2613025"/>
              <a:ext cx="692150" cy="69215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latin typeface="Impact" pitchFamily="34" charset="0"/>
              </a:endParaRPr>
            </a:p>
          </p:txBody>
        </p:sp>
        <p:sp>
          <p:nvSpPr>
            <p:cNvPr id="38" name="椭圆 37"/>
            <p:cNvSpPr/>
            <p:nvPr/>
          </p:nvSpPr>
          <p:spPr>
            <a:xfrm>
              <a:off x="1067308" y="2689732"/>
              <a:ext cx="538735" cy="53873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r>
                <a:rPr lang="en-US" altLang="zh-CN" sz="1715" dirty="0">
                  <a:latin typeface="Impact" pitchFamily="34" charset="0"/>
                </a:rPr>
                <a:t>2</a:t>
              </a:r>
              <a:endParaRPr lang="zh-CN" altLang="en-US" sz="1715" dirty="0">
                <a:latin typeface="Impact" pitchFamily="34" charset="0"/>
              </a:endParaRPr>
            </a:p>
          </p:txBody>
        </p:sp>
      </p:grpSp>
      <p:grpSp>
        <p:nvGrpSpPr>
          <p:cNvPr id="39" name="组合 52"/>
          <p:cNvGrpSpPr>
            <a:grpSpLocks/>
          </p:cNvGrpSpPr>
          <p:nvPr/>
        </p:nvGrpSpPr>
        <p:grpSpPr bwMode="auto">
          <a:xfrm>
            <a:off x="1815610" y="4049774"/>
            <a:ext cx="585236" cy="585237"/>
            <a:chOff x="2925763" y="2613025"/>
            <a:chExt cx="692150" cy="692150"/>
          </a:xfrm>
        </p:grpSpPr>
        <p:sp>
          <p:nvSpPr>
            <p:cNvPr id="40" name="椭圆 39"/>
            <p:cNvSpPr/>
            <p:nvPr/>
          </p:nvSpPr>
          <p:spPr>
            <a:xfrm>
              <a:off x="2925763" y="2613025"/>
              <a:ext cx="692150" cy="69215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latin typeface="Impact" pitchFamily="34" charset="0"/>
              </a:endParaRPr>
            </a:p>
          </p:txBody>
        </p:sp>
        <p:sp>
          <p:nvSpPr>
            <p:cNvPr id="41" name="椭圆 40"/>
            <p:cNvSpPr/>
            <p:nvPr/>
          </p:nvSpPr>
          <p:spPr>
            <a:xfrm>
              <a:off x="3002668" y="2689931"/>
              <a:ext cx="538340" cy="538338"/>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r>
                <a:rPr lang="en-US" altLang="zh-CN" sz="1715" dirty="0">
                  <a:latin typeface="Impact" pitchFamily="34" charset="0"/>
                </a:rPr>
                <a:t>1</a:t>
              </a:r>
              <a:endParaRPr lang="zh-CN" altLang="en-US" sz="1715" dirty="0">
                <a:latin typeface="Impact" pitchFamily="34" charset="0"/>
              </a:endParaRPr>
            </a:p>
          </p:txBody>
        </p:sp>
      </p:grpSp>
      <p:grpSp>
        <p:nvGrpSpPr>
          <p:cNvPr id="42" name="组合 54"/>
          <p:cNvGrpSpPr>
            <a:grpSpLocks/>
          </p:cNvGrpSpPr>
          <p:nvPr/>
        </p:nvGrpSpPr>
        <p:grpSpPr bwMode="auto">
          <a:xfrm>
            <a:off x="5996949" y="2702370"/>
            <a:ext cx="586748" cy="586748"/>
            <a:chOff x="6770688" y="4427538"/>
            <a:chExt cx="692150" cy="692150"/>
          </a:xfrm>
        </p:grpSpPr>
        <p:sp>
          <p:nvSpPr>
            <p:cNvPr id="43" name="椭圆 42"/>
            <p:cNvSpPr/>
            <p:nvPr/>
          </p:nvSpPr>
          <p:spPr>
            <a:xfrm>
              <a:off x="6770688" y="4427538"/>
              <a:ext cx="692150" cy="69215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latin typeface="Impact" pitchFamily="34" charset="0"/>
              </a:endParaRPr>
            </a:p>
          </p:txBody>
        </p:sp>
        <p:sp>
          <p:nvSpPr>
            <p:cNvPr id="44" name="椭圆 43"/>
            <p:cNvSpPr/>
            <p:nvPr/>
          </p:nvSpPr>
          <p:spPr>
            <a:xfrm>
              <a:off x="6845611" y="4504245"/>
              <a:ext cx="538735" cy="53873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r>
                <a:rPr lang="en-US" altLang="zh-CN" sz="1715" dirty="0">
                  <a:latin typeface="Impact" pitchFamily="34" charset="0"/>
                </a:rPr>
                <a:t>3</a:t>
              </a:r>
              <a:endParaRPr lang="zh-CN" altLang="en-US" sz="1715" dirty="0">
                <a:latin typeface="Impact" pitchFamily="34" charset="0"/>
              </a:endParaRPr>
            </a:p>
          </p:txBody>
        </p:sp>
      </p:grpSp>
      <p:grpSp>
        <p:nvGrpSpPr>
          <p:cNvPr id="45" name="组合 55"/>
          <p:cNvGrpSpPr>
            <a:grpSpLocks/>
          </p:cNvGrpSpPr>
          <p:nvPr/>
        </p:nvGrpSpPr>
        <p:grpSpPr bwMode="auto">
          <a:xfrm>
            <a:off x="7639239" y="2702370"/>
            <a:ext cx="586748" cy="586748"/>
            <a:chOff x="8578850" y="4427538"/>
            <a:chExt cx="692150" cy="692150"/>
          </a:xfrm>
        </p:grpSpPr>
        <p:sp>
          <p:nvSpPr>
            <p:cNvPr id="46" name="椭圆 45"/>
            <p:cNvSpPr/>
            <p:nvPr/>
          </p:nvSpPr>
          <p:spPr>
            <a:xfrm>
              <a:off x="8578850" y="4427538"/>
              <a:ext cx="692150" cy="69215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latin typeface="Impact" pitchFamily="34" charset="0"/>
              </a:endParaRPr>
            </a:p>
          </p:txBody>
        </p:sp>
        <p:sp>
          <p:nvSpPr>
            <p:cNvPr id="47" name="椭圆 46"/>
            <p:cNvSpPr/>
            <p:nvPr/>
          </p:nvSpPr>
          <p:spPr>
            <a:xfrm>
              <a:off x="8651990" y="4504245"/>
              <a:ext cx="540519" cy="53873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r>
                <a:rPr lang="en-US" altLang="zh-CN" sz="1715" dirty="0">
                  <a:latin typeface="Impact" pitchFamily="34" charset="0"/>
                </a:rPr>
                <a:t>4</a:t>
              </a:r>
              <a:endParaRPr lang="zh-CN" altLang="en-US" sz="1715" dirty="0">
                <a:latin typeface="Impact" pitchFamily="34" charset="0"/>
              </a:endParaRPr>
            </a:p>
          </p:txBody>
        </p:sp>
      </p:grpSp>
      <p:sp>
        <p:nvSpPr>
          <p:cNvPr id="48" name="矩形 15"/>
          <p:cNvSpPr>
            <a:spLocks noChangeArrowheads="1"/>
          </p:cNvSpPr>
          <p:nvPr/>
        </p:nvSpPr>
        <p:spPr bwMode="auto">
          <a:xfrm>
            <a:off x="3268871" y="2930284"/>
            <a:ext cx="1485018" cy="105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a:solidFill>
                  <a:schemeClr val="tx1"/>
                </a:solidFill>
                <a:latin typeface="Calibri" panose="020F0502020204030204" pitchFamily="34" charset="0"/>
                <a:ea typeface="宋体" panose="02010600030101010101" pitchFamily="2" charset="-122"/>
              </a:defRPr>
            </a:lvl1pPr>
            <a:lvl2pPr marL="742950" indent="-285750">
              <a:defRPr sz="2000">
                <a:solidFill>
                  <a:schemeClr val="tx1"/>
                </a:solidFill>
                <a:latin typeface="Calibri" panose="020F0502020204030204" pitchFamily="34" charset="0"/>
                <a:ea typeface="宋体" panose="02010600030101010101" pitchFamily="2" charset="-122"/>
              </a:defRPr>
            </a:lvl2pPr>
            <a:lvl3pPr marL="1143000" indent="-228600">
              <a:defRPr sz="2000">
                <a:solidFill>
                  <a:schemeClr val="tx1"/>
                </a:solidFill>
                <a:latin typeface="Calibri" panose="020F0502020204030204" pitchFamily="34" charset="0"/>
                <a:ea typeface="宋体" panose="02010600030101010101" pitchFamily="2" charset="-122"/>
              </a:defRPr>
            </a:lvl3pPr>
            <a:lvl4pPr marL="1600200" indent="-228600">
              <a:defRPr sz="2000">
                <a:solidFill>
                  <a:schemeClr val="tx1"/>
                </a:solidFill>
                <a:latin typeface="Calibri" panose="020F0502020204030204" pitchFamily="34" charset="0"/>
                <a:ea typeface="宋体" panose="02010600030101010101" pitchFamily="2" charset="-122"/>
              </a:defRPr>
            </a:lvl4pPr>
            <a:lvl5pPr marL="2057400" indent="-228600">
              <a:defRPr sz="2000">
                <a:solidFill>
                  <a:schemeClr val="tx1"/>
                </a:solidFill>
                <a:latin typeface="Calibri" panose="020F0502020204030204" pitchFamily="34" charset="0"/>
                <a:ea typeface="宋体" panose="02010600030101010101" pitchFamily="2" charset="-122"/>
              </a:defRPr>
            </a:lvl5pPr>
            <a:lvl6pPr marL="25146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lvl="0">
              <a:lnSpc>
                <a:spcPct val="150000"/>
              </a:lnSpc>
              <a:buFont typeface="Arial" charset="0"/>
              <a:buChar char="•"/>
              <a:defRPr/>
            </a:pPr>
            <a:r>
              <a:rPr lang="zh-CN" altLang="en-US" sz="1440" dirty="0">
                <a:solidFill>
                  <a:prstClr val="black"/>
                </a:solidFill>
                <a:latin typeface="微软雅黑" panose="020B0503020204020204" pitchFamily="34" charset="-122"/>
                <a:ea typeface="微软雅黑" panose="020B0503020204020204" pitchFamily="34" charset="-122"/>
              </a:rPr>
              <a:t>市场推广</a:t>
            </a:r>
            <a:endParaRPr lang="en-US" altLang="zh-CN" sz="1440" dirty="0">
              <a:solidFill>
                <a:prstClr val="black"/>
              </a:solidFill>
              <a:latin typeface="微软雅黑" panose="020B0503020204020204" pitchFamily="34" charset="-122"/>
              <a:ea typeface="微软雅黑" panose="020B0503020204020204" pitchFamily="34" charset="-122"/>
            </a:endParaRPr>
          </a:p>
          <a:p>
            <a:pPr lvl="0">
              <a:lnSpc>
                <a:spcPct val="150000"/>
              </a:lnSpc>
              <a:buFont typeface="Arial" charset="0"/>
              <a:buChar char="•"/>
              <a:defRPr/>
            </a:pPr>
            <a:r>
              <a:rPr lang="zh-CN" altLang="en-US" sz="1440" dirty="0">
                <a:solidFill>
                  <a:prstClr val="black"/>
                </a:solidFill>
                <a:latin typeface="微软雅黑" panose="020B0503020204020204" pitchFamily="34" charset="-122"/>
                <a:ea typeface="微软雅黑" panose="020B0503020204020204" pitchFamily="34" charset="-122"/>
              </a:rPr>
              <a:t>组织结构成型</a:t>
            </a:r>
            <a:endParaRPr lang="en-US" altLang="zh-CN" sz="1440" dirty="0">
              <a:solidFill>
                <a:prstClr val="black"/>
              </a:solidFill>
              <a:latin typeface="微软雅黑" panose="020B0503020204020204" pitchFamily="34" charset="-122"/>
              <a:ea typeface="微软雅黑" panose="020B0503020204020204" pitchFamily="34" charset="-122"/>
            </a:endParaRPr>
          </a:p>
        </p:txBody>
      </p:sp>
      <p:cxnSp>
        <p:nvCxnSpPr>
          <p:cNvPr id="50" name="直接连接符 48"/>
          <p:cNvCxnSpPr/>
          <p:nvPr/>
        </p:nvCxnSpPr>
        <p:spPr>
          <a:xfrm>
            <a:off x="3119160" y="2289529"/>
            <a:ext cx="0" cy="1905420"/>
          </a:xfrm>
          <a:prstGeom prst="line">
            <a:avLst/>
          </a:prstGeom>
        </p:spPr>
        <p:style>
          <a:lnRef idx="1">
            <a:schemeClr val="accent1"/>
          </a:lnRef>
          <a:fillRef idx="0">
            <a:schemeClr val="accent1"/>
          </a:fillRef>
          <a:effectRef idx="0">
            <a:schemeClr val="accent1"/>
          </a:effectRef>
          <a:fontRef idx="minor">
            <a:schemeClr val="tx1"/>
          </a:fontRef>
        </p:style>
      </p:cxnSp>
      <p:sp>
        <p:nvSpPr>
          <p:cNvPr id="51" name="矩形 15"/>
          <p:cNvSpPr>
            <a:spLocks noChangeArrowheads="1"/>
          </p:cNvSpPr>
          <p:nvPr/>
        </p:nvSpPr>
        <p:spPr bwMode="auto">
          <a:xfrm>
            <a:off x="1273947" y="2885389"/>
            <a:ext cx="175778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000">
                <a:solidFill>
                  <a:schemeClr val="tx1"/>
                </a:solidFill>
                <a:latin typeface="Calibri" panose="020F0502020204030204" pitchFamily="34" charset="0"/>
                <a:ea typeface="宋体" panose="02010600030101010101" pitchFamily="2" charset="-122"/>
              </a:defRPr>
            </a:lvl1pPr>
            <a:lvl2pPr marL="742950" indent="-285750">
              <a:defRPr sz="2000">
                <a:solidFill>
                  <a:schemeClr val="tx1"/>
                </a:solidFill>
                <a:latin typeface="Calibri" panose="020F0502020204030204" pitchFamily="34" charset="0"/>
                <a:ea typeface="宋体" panose="02010600030101010101" pitchFamily="2" charset="-122"/>
              </a:defRPr>
            </a:lvl2pPr>
            <a:lvl3pPr marL="1143000" indent="-228600">
              <a:defRPr sz="2000">
                <a:solidFill>
                  <a:schemeClr val="tx1"/>
                </a:solidFill>
                <a:latin typeface="Calibri" panose="020F0502020204030204" pitchFamily="34" charset="0"/>
                <a:ea typeface="宋体" panose="02010600030101010101" pitchFamily="2" charset="-122"/>
              </a:defRPr>
            </a:lvl3pPr>
            <a:lvl4pPr marL="1600200" indent="-228600">
              <a:defRPr sz="2000">
                <a:solidFill>
                  <a:schemeClr val="tx1"/>
                </a:solidFill>
                <a:latin typeface="Calibri" panose="020F0502020204030204" pitchFamily="34" charset="0"/>
                <a:ea typeface="宋体" panose="02010600030101010101" pitchFamily="2" charset="-122"/>
              </a:defRPr>
            </a:lvl4pPr>
            <a:lvl5pPr marL="2057400" indent="-228600">
              <a:defRPr sz="2000">
                <a:solidFill>
                  <a:schemeClr val="tx1"/>
                </a:solidFill>
                <a:latin typeface="Calibri" panose="020F0502020204030204" pitchFamily="34" charset="0"/>
                <a:ea typeface="宋体" panose="02010600030101010101" pitchFamily="2" charset="-122"/>
              </a:defRPr>
            </a:lvl5pPr>
            <a:lvl6pPr marL="25146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核心功能开发</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进一步壮大团队</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团队制度完善</a:t>
            </a:r>
            <a:endParaRPr lang="en-US" altLang="zh-CN" sz="1440" dirty="0">
              <a:latin typeface="微软雅黑" panose="020B0503020204020204" pitchFamily="34" charset="-122"/>
              <a:ea typeface="微软雅黑" panose="020B0503020204020204" pitchFamily="34" charset="-122"/>
            </a:endParaRPr>
          </a:p>
        </p:txBody>
      </p:sp>
      <p:cxnSp>
        <p:nvCxnSpPr>
          <p:cNvPr id="52" name="直接连接符 50"/>
          <p:cNvCxnSpPr/>
          <p:nvPr/>
        </p:nvCxnSpPr>
        <p:spPr>
          <a:xfrm>
            <a:off x="7435088" y="3304241"/>
            <a:ext cx="0" cy="1905420"/>
          </a:xfrm>
          <a:prstGeom prst="line">
            <a:avLst/>
          </a:prstGeom>
        </p:spPr>
        <p:style>
          <a:lnRef idx="1">
            <a:schemeClr val="accent1"/>
          </a:lnRef>
          <a:fillRef idx="0">
            <a:schemeClr val="accent1"/>
          </a:fillRef>
          <a:effectRef idx="0">
            <a:schemeClr val="accent1"/>
          </a:effectRef>
          <a:fontRef idx="minor">
            <a:schemeClr val="tx1"/>
          </a:fontRef>
        </p:style>
      </p:cxnSp>
      <p:sp>
        <p:nvSpPr>
          <p:cNvPr id="53" name="矩形 15"/>
          <p:cNvSpPr>
            <a:spLocks noChangeArrowheads="1"/>
          </p:cNvSpPr>
          <p:nvPr/>
        </p:nvSpPr>
        <p:spPr bwMode="auto">
          <a:xfrm>
            <a:off x="7438113" y="3419172"/>
            <a:ext cx="1569703" cy="204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a:solidFill>
                  <a:schemeClr val="tx1"/>
                </a:solidFill>
                <a:latin typeface="Calibri" panose="020F0502020204030204" pitchFamily="34" charset="0"/>
                <a:ea typeface="宋体" panose="02010600030101010101" pitchFamily="2" charset="-122"/>
              </a:defRPr>
            </a:lvl1pPr>
            <a:lvl2pPr marL="742950" indent="-285750">
              <a:defRPr sz="2000">
                <a:solidFill>
                  <a:schemeClr val="tx1"/>
                </a:solidFill>
                <a:latin typeface="Calibri" panose="020F0502020204030204" pitchFamily="34" charset="0"/>
                <a:ea typeface="宋体" panose="02010600030101010101" pitchFamily="2" charset="-122"/>
              </a:defRPr>
            </a:lvl2pPr>
            <a:lvl3pPr marL="1143000" indent="-228600">
              <a:defRPr sz="2000">
                <a:solidFill>
                  <a:schemeClr val="tx1"/>
                </a:solidFill>
                <a:latin typeface="Calibri" panose="020F0502020204030204" pitchFamily="34" charset="0"/>
                <a:ea typeface="宋体" panose="02010600030101010101" pitchFamily="2" charset="-122"/>
              </a:defRPr>
            </a:lvl3pPr>
            <a:lvl4pPr marL="1600200" indent="-228600">
              <a:defRPr sz="2000">
                <a:solidFill>
                  <a:schemeClr val="tx1"/>
                </a:solidFill>
                <a:latin typeface="Calibri" panose="020F0502020204030204" pitchFamily="34" charset="0"/>
                <a:ea typeface="宋体" panose="02010600030101010101" pitchFamily="2" charset="-122"/>
              </a:defRPr>
            </a:lvl4pPr>
            <a:lvl5pPr marL="2057400" indent="-228600">
              <a:defRPr sz="2000">
                <a:solidFill>
                  <a:schemeClr val="tx1"/>
                </a:solidFill>
                <a:latin typeface="Calibri" panose="020F0502020204030204" pitchFamily="34" charset="0"/>
                <a:ea typeface="宋体" panose="02010600030101010101" pitchFamily="2" charset="-122"/>
              </a:defRPr>
            </a:lvl5pPr>
            <a:lvl6pPr marL="25146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成立众学科技有限公司</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将业务推广至其它地区的高校，增大用户群的范围</a:t>
            </a:r>
            <a:endParaRPr lang="en-US" altLang="zh-CN" sz="1440" dirty="0">
              <a:latin typeface="微软雅黑" panose="020B0503020204020204" pitchFamily="34" charset="-122"/>
              <a:ea typeface="微软雅黑" panose="020B0503020204020204" pitchFamily="34" charset="-122"/>
            </a:endParaRPr>
          </a:p>
        </p:txBody>
      </p:sp>
      <p:sp>
        <p:nvSpPr>
          <p:cNvPr id="54" name="矩形 15"/>
          <p:cNvSpPr>
            <a:spLocks noChangeArrowheads="1"/>
          </p:cNvSpPr>
          <p:nvPr/>
        </p:nvSpPr>
        <p:spPr bwMode="auto">
          <a:xfrm>
            <a:off x="5815480" y="3419172"/>
            <a:ext cx="1542483" cy="204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a:solidFill>
                  <a:schemeClr val="tx1"/>
                </a:solidFill>
                <a:latin typeface="Calibri" panose="020F0502020204030204" pitchFamily="34" charset="0"/>
                <a:ea typeface="宋体" panose="02010600030101010101" pitchFamily="2" charset="-122"/>
              </a:defRPr>
            </a:lvl1pPr>
            <a:lvl2pPr marL="742950" indent="-285750">
              <a:defRPr sz="2000">
                <a:solidFill>
                  <a:schemeClr val="tx1"/>
                </a:solidFill>
                <a:latin typeface="Calibri" panose="020F0502020204030204" pitchFamily="34" charset="0"/>
                <a:ea typeface="宋体" panose="02010600030101010101" pitchFamily="2" charset="-122"/>
              </a:defRPr>
            </a:lvl2pPr>
            <a:lvl3pPr marL="1143000" indent="-228600">
              <a:defRPr sz="2000">
                <a:solidFill>
                  <a:schemeClr val="tx1"/>
                </a:solidFill>
                <a:latin typeface="Calibri" panose="020F0502020204030204" pitchFamily="34" charset="0"/>
                <a:ea typeface="宋体" panose="02010600030101010101" pitchFamily="2" charset="-122"/>
              </a:defRPr>
            </a:lvl3pPr>
            <a:lvl4pPr marL="1600200" indent="-228600">
              <a:defRPr sz="2000">
                <a:solidFill>
                  <a:schemeClr val="tx1"/>
                </a:solidFill>
                <a:latin typeface="Calibri" panose="020F0502020204030204" pitchFamily="34" charset="0"/>
                <a:ea typeface="宋体" panose="02010600030101010101" pitchFamily="2" charset="-122"/>
              </a:defRPr>
            </a:lvl4pPr>
            <a:lvl5pPr marL="2057400" indent="-228600">
              <a:defRPr sz="2000">
                <a:solidFill>
                  <a:schemeClr val="tx1"/>
                </a:solidFill>
                <a:latin typeface="Calibri" panose="020F0502020204030204" pitchFamily="34" charset="0"/>
                <a:ea typeface="宋体" panose="02010600030101010101" pitchFamily="2" charset="-122"/>
              </a:defRPr>
            </a:lvl5pPr>
            <a:lvl6pPr marL="25146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产品迭代</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smtClean="0">
                <a:latin typeface="微软雅黑" panose="020B0503020204020204" pitchFamily="34" charset="-122"/>
                <a:ea typeface="微软雅黑" panose="020B0503020204020204" pitchFamily="34" charset="-122"/>
              </a:rPr>
              <a:t>拓展业务线</a:t>
            </a:r>
            <a:endParaRPr lang="en-US" altLang="zh-CN" sz="1440" dirty="0" smtClean="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smtClean="0">
                <a:latin typeface="微软雅黑" panose="020B0503020204020204" pitchFamily="34" charset="-122"/>
                <a:ea typeface="微软雅黑" panose="020B0503020204020204" pitchFamily="34" charset="-122"/>
              </a:rPr>
              <a:t>持续创新</a:t>
            </a:r>
            <a:endParaRPr lang="en-US" altLang="zh-CN" sz="1440" dirty="0" smtClean="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smtClean="0">
                <a:latin typeface="微软雅黑" panose="020B0503020204020204" pitchFamily="34" charset="-122"/>
                <a:ea typeface="微软雅黑" panose="020B0503020204020204" pitchFamily="34" charset="-122"/>
              </a:rPr>
              <a:t>积累资本与经验</a:t>
            </a:r>
            <a:endParaRPr lang="en-US" altLang="zh-CN" sz="1440" dirty="0" smtClean="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endParaRPr lang="zh-CN" altLang="en-US" sz="1440" dirty="0">
              <a:latin typeface="微软雅黑" panose="020B0503020204020204" pitchFamily="34" charset="-122"/>
              <a:ea typeface="微软雅黑" panose="020B0503020204020204" pitchFamily="34" charset="-122"/>
            </a:endParaRPr>
          </a:p>
        </p:txBody>
      </p:sp>
      <p:grpSp>
        <p:nvGrpSpPr>
          <p:cNvPr id="55" name="组合 40"/>
          <p:cNvGrpSpPr>
            <a:grpSpLocks/>
          </p:cNvGrpSpPr>
          <p:nvPr/>
        </p:nvGrpSpPr>
        <p:grpSpPr bwMode="auto">
          <a:xfrm>
            <a:off x="9140892" y="2702370"/>
            <a:ext cx="586748" cy="586748"/>
            <a:chOff x="8578850" y="4427538"/>
            <a:chExt cx="692150" cy="692150"/>
          </a:xfrm>
        </p:grpSpPr>
        <p:sp>
          <p:nvSpPr>
            <p:cNvPr id="56" name="椭圆 55"/>
            <p:cNvSpPr/>
            <p:nvPr/>
          </p:nvSpPr>
          <p:spPr>
            <a:xfrm>
              <a:off x="8578850" y="4427538"/>
              <a:ext cx="692150" cy="692150"/>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endParaRPr lang="zh-CN" altLang="en-US" sz="1715">
                <a:latin typeface="Impact" pitchFamily="34" charset="0"/>
              </a:endParaRPr>
            </a:p>
          </p:txBody>
        </p:sp>
        <p:sp>
          <p:nvSpPr>
            <p:cNvPr id="57" name="椭圆 56"/>
            <p:cNvSpPr/>
            <p:nvPr/>
          </p:nvSpPr>
          <p:spPr>
            <a:xfrm>
              <a:off x="8651989" y="4504245"/>
              <a:ext cx="540520" cy="538735"/>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70854">
                <a:defRPr/>
              </a:pPr>
              <a:r>
                <a:rPr lang="en-US" altLang="zh-CN" sz="1715" dirty="0">
                  <a:latin typeface="Impact" pitchFamily="34" charset="0"/>
                </a:rPr>
                <a:t>5</a:t>
              </a:r>
              <a:endParaRPr lang="zh-CN" altLang="en-US" sz="1715" dirty="0">
                <a:latin typeface="Impact" pitchFamily="34" charset="0"/>
              </a:endParaRPr>
            </a:p>
          </p:txBody>
        </p:sp>
      </p:grpSp>
      <p:cxnSp>
        <p:nvCxnSpPr>
          <p:cNvPr id="58" name="直接连接符 43"/>
          <p:cNvCxnSpPr/>
          <p:nvPr/>
        </p:nvCxnSpPr>
        <p:spPr>
          <a:xfrm>
            <a:off x="9110647" y="3304241"/>
            <a:ext cx="0" cy="1905420"/>
          </a:xfrm>
          <a:prstGeom prst="line">
            <a:avLst/>
          </a:prstGeom>
        </p:spPr>
        <p:style>
          <a:lnRef idx="1">
            <a:schemeClr val="accent1"/>
          </a:lnRef>
          <a:fillRef idx="0">
            <a:schemeClr val="accent1"/>
          </a:fillRef>
          <a:effectRef idx="0">
            <a:schemeClr val="accent1"/>
          </a:effectRef>
          <a:fontRef idx="minor">
            <a:schemeClr val="tx1"/>
          </a:fontRef>
        </p:style>
      </p:cxnSp>
      <p:sp>
        <p:nvSpPr>
          <p:cNvPr id="59" name="矩形 15"/>
          <p:cNvSpPr>
            <a:spLocks noChangeArrowheads="1"/>
          </p:cNvSpPr>
          <p:nvPr/>
        </p:nvSpPr>
        <p:spPr bwMode="auto">
          <a:xfrm>
            <a:off x="9140893" y="3419172"/>
            <a:ext cx="1382186"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a:solidFill>
                  <a:schemeClr val="tx1"/>
                </a:solidFill>
                <a:latin typeface="Calibri" panose="020F0502020204030204" pitchFamily="34" charset="0"/>
                <a:ea typeface="宋体" panose="02010600030101010101" pitchFamily="2" charset="-122"/>
              </a:defRPr>
            </a:lvl1pPr>
            <a:lvl2pPr marL="742950" indent="-285750">
              <a:defRPr sz="2000">
                <a:solidFill>
                  <a:schemeClr val="tx1"/>
                </a:solidFill>
                <a:latin typeface="Calibri" panose="020F0502020204030204" pitchFamily="34" charset="0"/>
                <a:ea typeface="宋体" panose="02010600030101010101" pitchFamily="2" charset="-122"/>
              </a:defRPr>
            </a:lvl2pPr>
            <a:lvl3pPr marL="1143000" indent="-228600">
              <a:defRPr sz="2000">
                <a:solidFill>
                  <a:schemeClr val="tx1"/>
                </a:solidFill>
                <a:latin typeface="Calibri" panose="020F0502020204030204" pitchFamily="34" charset="0"/>
                <a:ea typeface="宋体" panose="02010600030101010101" pitchFamily="2" charset="-122"/>
              </a:defRPr>
            </a:lvl3pPr>
            <a:lvl4pPr marL="1600200" indent="-228600">
              <a:defRPr sz="2000">
                <a:solidFill>
                  <a:schemeClr val="tx1"/>
                </a:solidFill>
                <a:latin typeface="Calibri" panose="020F0502020204030204" pitchFamily="34" charset="0"/>
                <a:ea typeface="宋体" panose="02010600030101010101" pitchFamily="2" charset="-122"/>
              </a:defRPr>
            </a:lvl4pPr>
            <a:lvl5pPr marL="2057400" indent="-228600">
              <a:defRPr sz="2000">
                <a:solidFill>
                  <a:schemeClr val="tx1"/>
                </a:solidFill>
                <a:latin typeface="Calibri" panose="020F0502020204030204" pitchFamily="34" charset="0"/>
                <a:ea typeface="宋体" panose="02010600030101010101" pitchFamily="2" charset="-122"/>
              </a:defRPr>
            </a:lvl5pPr>
            <a:lvl6pPr marL="25146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7113" fontAlgn="base">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向中小学扩展业务，快速占领</a:t>
            </a:r>
            <a:r>
              <a:rPr lang="zh-CN" altLang="en-US" sz="1440" dirty="0" smtClean="0">
                <a:latin typeface="微软雅黑" panose="020B0503020204020204" pitchFamily="34" charset="-122"/>
                <a:ea typeface="微软雅黑" panose="020B0503020204020204" pitchFamily="34" charset="-122"/>
              </a:rPr>
              <a:t>市场</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与其它大公司合作</a:t>
            </a:r>
            <a:endParaRPr lang="en-US" altLang="zh-CN" sz="144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defRPr/>
            </a:pPr>
            <a:r>
              <a:rPr lang="zh-CN" altLang="en-US" sz="1440" dirty="0">
                <a:latin typeface="微软雅黑" panose="020B0503020204020204" pitchFamily="34" charset="-122"/>
                <a:ea typeface="微软雅黑" panose="020B0503020204020204" pitchFamily="34" charset="-122"/>
              </a:rPr>
              <a:t>形成格局</a:t>
            </a:r>
            <a:endParaRPr lang="en-US" altLang="zh-CN" sz="144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534" y="177202"/>
            <a:ext cx="2557463" cy="2557463"/>
          </a:xfrm>
          <a:prstGeom prst="rect">
            <a:avLst/>
          </a:prstGeom>
        </p:spPr>
      </p:pic>
    </p:spTree>
    <p:extLst>
      <p:ext uri="{BB962C8B-B14F-4D97-AF65-F5344CB8AC3E}">
        <p14:creationId xmlns:p14="http://schemas.microsoft.com/office/powerpoint/2010/main" val="166272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up)">
                                      <p:cBhvr>
                                        <p:cTn id="16" dur="500"/>
                                        <p:tgtEl>
                                          <p:spTgt spid="5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down)">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down)">
                                      <p:cBhvr>
                                        <p:cTn id="54" dur="500"/>
                                        <p:tgtEl>
                                          <p:spTgt spid="58"/>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wipe(down)">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dissolv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nodeType="clickEffect">
                                  <p:stCondLst>
                                    <p:cond delay="0"/>
                                  </p:stCondLst>
                                  <p:childTnLst>
                                    <p:animEffect transition="out" filter="blinds(horizontal)">
                                      <p:cBhvr>
                                        <p:cTn id="67" dur="500"/>
                                        <p:tgtEl>
                                          <p:spTgt spid="3"/>
                                        </p:tgtEl>
                                      </p:cBhvr>
                                    </p:animEffect>
                                    <p:set>
                                      <p:cBhvr>
                                        <p:cTn id="6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3" grpId="0"/>
      <p:bldP spid="54"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6" name="文本框 5"/>
          <p:cNvSpPr txBox="1"/>
          <p:nvPr/>
        </p:nvSpPr>
        <p:spPr>
          <a:xfrm>
            <a:off x="7213602" y="833580"/>
            <a:ext cx="3403600" cy="405047"/>
          </a:xfrm>
          <a:prstGeom prst="rect">
            <a:avLst/>
          </a:prstGeom>
          <a:noFill/>
        </p:spPr>
        <p:txBody>
          <a:bodyPr wrap="square" rtlCol="0">
            <a:spAutoFit/>
          </a:bodyPr>
          <a:lstStyle/>
          <a:p>
            <a:pPr algn="ctr" defTabSz="870854">
              <a:defRPr/>
            </a:pPr>
            <a:r>
              <a:rPr lang="zh-CN" altLang="en-US" sz="2032" dirty="0">
                <a:latin typeface="微软雅黑" pitchFamily="34" charset="-122"/>
                <a:ea typeface="微软雅黑" pitchFamily="34" charset="-122"/>
              </a:rPr>
              <a:t>投资回报率预测</a:t>
            </a:r>
          </a:p>
        </p:txBody>
      </p:sp>
      <p:pic>
        <p:nvPicPr>
          <p:cNvPr id="9" name="图片 8" descr="投资回报率.png"/>
          <p:cNvPicPr/>
          <p:nvPr/>
        </p:nvPicPr>
        <p:blipFill>
          <a:blip r:embed="rId3">
            <a:extLst>
              <a:ext uri="{28A0092B-C50C-407E-A947-70E740481C1C}">
                <a14:useLocalDpi xmlns:a14="http://schemas.microsoft.com/office/drawing/2010/main" val="0"/>
              </a:ext>
            </a:extLst>
          </a:blip>
          <a:srcRect/>
          <a:stretch>
            <a:fillRect/>
          </a:stretch>
        </p:blipFill>
        <p:spPr bwMode="auto">
          <a:xfrm>
            <a:off x="6543674" y="1684310"/>
            <a:ext cx="5648325" cy="3395253"/>
          </a:xfrm>
          <a:prstGeom prst="rect">
            <a:avLst/>
          </a:prstGeom>
          <a:noFill/>
          <a:ln>
            <a:noFill/>
          </a:ln>
        </p:spPr>
      </p:pic>
      <p:graphicFrame>
        <p:nvGraphicFramePr>
          <p:cNvPr id="5" name="表格 4"/>
          <p:cNvGraphicFramePr>
            <a:graphicFrameLocks noGrp="1"/>
          </p:cNvGraphicFramePr>
          <p:nvPr>
            <p:extLst>
              <p:ext uri="{D42A27DB-BD31-4B8C-83A1-F6EECF244321}">
                <p14:modId xmlns:p14="http://schemas.microsoft.com/office/powerpoint/2010/main" val="1308530551"/>
              </p:ext>
            </p:extLst>
          </p:nvPr>
        </p:nvGraphicFramePr>
        <p:xfrm>
          <a:off x="240881" y="2333586"/>
          <a:ext cx="5572444" cy="1928018"/>
        </p:xfrm>
        <a:graphic>
          <a:graphicData uri="http://schemas.openxmlformats.org/drawingml/2006/table">
            <a:tbl>
              <a:tblPr firstRow="1" firstCol="1" bandRow="1">
                <a:tableStyleId>{5C22544A-7EE6-4342-B048-85BDC9FD1C3A}</a:tableStyleId>
              </a:tblPr>
              <a:tblGrid>
                <a:gridCol w="1392398"/>
                <a:gridCol w="1393111"/>
                <a:gridCol w="1393111"/>
                <a:gridCol w="1393824"/>
              </a:tblGrid>
              <a:tr h="1188660">
                <a:tc>
                  <a:txBody>
                    <a:bodyPr/>
                    <a:lstStyle/>
                    <a:p>
                      <a:pPr indent="438150" algn="just">
                        <a:lnSpc>
                          <a:spcPct val="150000"/>
                        </a:lnSpc>
                        <a:spcAft>
                          <a:spcPts val="0"/>
                        </a:spcAft>
                      </a:pPr>
                      <a:r>
                        <a:rPr lang="zh-CN" sz="1050" kern="100">
                          <a:effectLst/>
                        </a:rPr>
                        <a:t>股本来源</a:t>
                      </a:r>
                      <a:endParaRPr lang="zh-CN" sz="1200" kern="100">
                        <a:effectLst/>
                      </a:endParaRPr>
                    </a:p>
                    <a:p>
                      <a:pPr indent="438150" algn="just">
                        <a:lnSpc>
                          <a:spcPct val="150000"/>
                        </a:lnSpc>
                        <a:spcAft>
                          <a:spcPts val="0"/>
                        </a:spcAft>
                      </a:pPr>
                      <a:r>
                        <a:rPr lang="en-US" sz="1050" kern="100">
                          <a:effectLst/>
                        </a:rPr>
                        <a:t> </a:t>
                      </a:r>
                      <a:endParaRPr lang="zh-CN" sz="1200" kern="100">
                        <a:effectLst/>
                      </a:endParaRPr>
                    </a:p>
                    <a:p>
                      <a:pPr algn="l">
                        <a:lnSpc>
                          <a:spcPct val="150000"/>
                        </a:lnSpc>
                        <a:spcAft>
                          <a:spcPts val="0"/>
                        </a:spcAft>
                      </a:pPr>
                      <a:r>
                        <a:rPr lang="zh-CN" sz="1050" kern="100">
                          <a:effectLst/>
                        </a:rPr>
                        <a:t>股本规模</a:t>
                      </a:r>
                      <a:endParaRPr lang="zh-CN" sz="1200" kern="100">
                        <a:effectLst/>
                        <a:latin typeface="DengXian" charset="-122"/>
                        <a:ea typeface="DengXian" charset="-122"/>
                        <a:cs typeface="Times New Roman" charset="0"/>
                      </a:endParaRPr>
                    </a:p>
                  </a:txBody>
                  <a:tcPr marL="68580" marR="68580" marT="0" marB="0"/>
                </a:tc>
                <a:tc>
                  <a:txBody>
                    <a:bodyPr/>
                    <a:lstStyle/>
                    <a:p>
                      <a:pPr indent="266700" algn="ctr">
                        <a:lnSpc>
                          <a:spcPct val="150000"/>
                        </a:lnSpc>
                        <a:spcAft>
                          <a:spcPts val="0"/>
                        </a:spcAft>
                      </a:pPr>
                      <a:r>
                        <a:rPr lang="zh-CN" sz="1050" kern="100" dirty="0">
                          <a:effectLst/>
                        </a:rPr>
                        <a:t>风险投资</a:t>
                      </a:r>
                      <a:endParaRPr lang="zh-CN" sz="12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zh-CN" sz="1050" kern="100" dirty="0">
                          <a:effectLst/>
                        </a:rPr>
                        <a:t>创业团队</a:t>
                      </a:r>
                      <a:endParaRPr lang="zh-CN" sz="12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zh-CN" sz="1050" kern="100">
                          <a:effectLst/>
                        </a:rPr>
                        <a:t>技术入股</a:t>
                      </a:r>
                      <a:endParaRPr lang="zh-CN" sz="1200" kern="100">
                        <a:effectLst/>
                        <a:latin typeface="DengXian" charset="-122"/>
                        <a:ea typeface="DengXian" charset="-122"/>
                        <a:cs typeface="Times New Roman" charset="0"/>
                      </a:endParaRPr>
                    </a:p>
                  </a:txBody>
                  <a:tcPr marL="68580" marR="68580" marT="0" marB="0" anchor="ctr"/>
                </a:tc>
              </a:tr>
              <a:tr h="369679">
                <a:tc>
                  <a:txBody>
                    <a:bodyPr/>
                    <a:lstStyle/>
                    <a:p>
                      <a:pPr indent="266700" algn="ctr">
                        <a:lnSpc>
                          <a:spcPct val="150000"/>
                        </a:lnSpc>
                        <a:spcAft>
                          <a:spcPts val="0"/>
                        </a:spcAft>
                      </a:pPr>
                      <a:r>
                        <a:rPr lang="zh-CN" sz="1050" kern="100">
                          <a:effectLst/>
                        </a:rPr>
                        <a:t>金额（万元）</a:t>
                      </a:r>
                      <a:endParaRPr lang="zh-CN" sz="1200" kern="10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dirty="0">
                          <a:effectLst/>
                        </a:rPr>
                        <a:t>24</a:t>
                      </a:r>
                      <a:endParaRPr lang="zh-CN" sz="12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a:effectLst/>
                        </a:rPr>
                        <a:t>24</a:t>
                      </a:r>
                      <a:endParaRPr lang="zh-CN" sz="1200" kern="10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dirty="0">
                          <a:effectLst/>
                        </a:rPr>
                        <a:t>12</a:t>
                      </a:r>
                      <a:endParaRPr lang="zh-CN" sz="1200" kern="100" dirty="0">
                        <a:effectLst/>
                        <a:latin typeface="DengXian" charset="-122"/>
                        <a:ea typeface="DengXian" charset="-122"/>
                        <a:cs typeface="Times New Roman" charset="0"/>
                      </a:endParaRPr>
                    </a:p>
                  </a:txBody>
                  <a:tcPr marL="68580" marR="68580" marT="0" marB="0" anchor="ctr"/>
                </a:tc>
              </a:tr>
              <a:tr h="369679">
                <a:tc>
                  <a:txBody>
                    <a:bodyPr/>
                    <a:lstStyle/>
                    <a:p>
                      <a:pPr indent="266700" algn="ctr">
                        <a:lnSpc>
                          <a:spcPct val="150000"/>
                        </a:lnSpc>
                        <a:spcAft>
                          <a:spcPts val="0"/>
                        </a:spcAft>
                      </a:pPr>
                      <a:r>
                        <a:rPr lang="zh-CN" sz="1050" kern="100">
                          <a:effectLst/>
                        </a:rPr>
                        <a:t>比例</a:t>
                      </a:r>
                      <a:endParaRPr lang="zh-CN" sz="1200" kern="10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dirty="0">
                          <a:effectLst/>
                        </a:rPr>
                        <a:t>40%</a:t>
                      </a:r>
                      <a:endParaRPr lang="zh-CN" sz="12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dirty="0">
                          <a:effectLst/>
                        </a:rPr>
                        <a:t>40%</a:t>
                      </a:r>
                      <a:endParaRPr lang="zh-CN" sz="12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050" kern="100" dirty="0">
                          <a:effectLst/>
                        </a:rPr>
                        <a:t>20%</a:t>
                      </a:r>
                      <a:endParaRPr lang="zh-CN" sz="1200" kern="100" dirty="0">
                        <a:effectLst/>
                        <a:latin typeface="DengXian" charset="-122"/>
                        <a:ea typeface="DengXian" charset="-122"/>
                        <a:cs typeface="Times New Roman" charset="0"/>
                      </a:endParaRPr>
                    </a:p>
                  </a:txBody>
                  <a:tcPr marL="68580" marR="68580" marT="0" marB="0" anchor="ctr"/>
                </a:tc>
              </a:tr>
            </a:tbl>
          </a:graphicData>
        </a:graphic>
      </p:graphicFrame>
      <p:sp>
        <p:nvSpPr>
          <p:cNvPr id="10" name="文本框 9"/>
          <p:cNvSpPr txBox="1"/>
          <p:nvPr/>
        </p:nvSpPr>
        <p:spPr>
          <a:xfrm>
            <a:off x="506594" y="854890"/>
            <a:ext cx="4186238" cy="405047"/>
          </a:xfrm>
          <a:prstGeom prst="rect">
            <a:avLst/>
          </a:prstGeom>
          <a:noFill/>
        </p:spPr>
        <p:txBody>
          <a:bodyPr wrap="square" rtlCol="0">
            <a:spAutoFit/>
          </a:bodyPr>
          <a:lstStyle/>
          <a:p>
            <a:pPr algn="ctr" defTabSz="870854">
              <a:defRPr/>
            </a:pPr>
            <a:r>
              <a:rPr lang="zh-CN" altLang="zh-CN" sz="2032" dirty="0">
                <a:latin typeface="微软雅黑" pitchFamily="34" charset="-122"/>
                <a:ea typeface="微软雅黑" pitchFamily="34" charset="-122"/>
              </a:rPr>
              <a:t>资金来源 </a:t>
            </a:r>
            <a:endParaRPr lang="zh-CN" altLang="en-US" sz="2032" dirty="0">
              <a:latin typeface="微软雅黑" pitchFamily="34" charset="-122"/>
              <a:ea typeface="微软雅黑" pitchFamily="34" charset="-122"/>
            </a:endParaRPr>
          </a:p>
        </p:txBody>
      </p:sp>
    </p:spTree>
    <p:extLst>
      <p:ext uri="{BB962C8B-B14F-4D97-AF65-F5344CB8AC3E}">
        <p14:creationId xmlns:p14="http://schemas.microsoft.com/office/powerpoint/2010/main" val="49909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rgbClr val="5B9BD5"/>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1</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项目背景</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74856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28" name="矩形 27"/>
          <p:cNvSpPr/>
          <p:nvPr/>
        </p:nvSpPr>
        <p:spPr>
          <a:xfrm>
            <a:off x="842674" y="833580"/>
            <a:ext cx="3850158" cy="405047"/>
          </a:xfrm>
          <a:prstGeom prst="rect">
            <a:avLst/>
          </a:prstGeom>
        </p:spPr>
        <p:txBody>
          <a:bodyPr>
            <a:spAutoFit/>
          </a:bodyPr>
          <a:lstStyle/>
          <a:p>
            <a:pPr algn="ctr" defTabSz="870854">
              <a:defRPr/>
            </a:pPr>
            <a:r>
              <a:rPr lang="zh-CN" altLang="en-US" sz="2032" dirty="0">
                <a:latin typeface="微软雅黑" pitchFamily="34" charset="-122"/>
                <a:ea typeface="微软雅黑" pitchFamily="34" charset="-122"/>
              </a:rPr>
              <a:t>五年期利润预估</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92" y="1480871"/>
            <a:ext cx="4655339" cy="4224528"/>
          </a:xfrm>
          <a:prstGeom prst="rect">
            <a:avLst/>
          </a:prstGeom>
        </p:spPr>
      </p:pic>
      <p:sp>
        <p:nvSpPr>
          <p:cNvPr id="6" name="文本框 5"/>
          <p:cNvSpPr txBox="1"/>
          <p:nvPr/>
        </p:nvSpPr>
        <p:spPr>
          <a:xfrm>
            <a:off x="7213602" y="833580"/>
            <a:ext cx="3403600" cy="682046"/>
          </a:xfrm>
          <a:prstGeom prst="rect">
            <a:avLst/>
          </a:prstGeom>
          <a:noFill/>
        </p:spPr>
        <p:txBody>
          <a:bodyPr wrap="square" rtlCol="0">
            <a:spAutoFit/>
          </a:bodyPr>
          <a:lstStyle/>
          <a:p>
            <a:pPr algn="ctr" defTabSz="870854">
              <a:defRPr/>
            </a:pPr>
            <a:r>
              <a:rPr lang="zh-CN" altLang="en-US" sz="2032" dirty="0">
                <a:latin typeface="微软雅黑" pitchFamily="34" charset="-122"/>
                <a:ea typeface="微软雅黑" pitchFamily="34" charset="-122"/>
              </a:rPr>
              <a:t>经营活动现金流量预估</a:t>
            </a:r>
            <a:endParaRPr lang="en-US" altLang="zh-CN" sz="2032" dirty="0">
              <a:latin typeface="微软雅黑" pitchFamily="34" charset="-122"/>
              <a:ea typeface="微软雅黑" pitchFamily="34" charset="-122"/>
            </a:endParaRPr>
          </a:p>
          <a:p>
            <a:endParaRPr kumimoji="1"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746" y="2050630"/>
            <a:ext cx="5159925" cy="3101444"/>
          </a:xfrm>
          <a:prstGeom prst="rect">
            <a:avLst/>
          </a:prstGeom>
        </p:spPr>
      </p:pic>
      <p:sp>
        <p:nvSpPr>
          <p:cNvPr id="3" name="文本框 2"/>
          <p:cNvSpPr txBox="1"/>
          <p:nvPr/>
        </p:nvSpPr>
        <p:spPr>
          <a:xfrm>
            <a:off x="6729413" y="6015038"/>
            <a:ext cx="4785258" cy="646331"/>
          </a:xfrm>
          <a:prstGeom prst="rect">
            <a:avLst/>
          </a:prstGeom>
          <a:noFill/>
        </p:spPr>
        <p:txBody>
          <a:bodyPr wrap="square" rtlCol="0">
            <a:spAutoFit/>
          </a:bodyPr>
          <a:lstStyle/>
          <a:p>
            <a:r>
              <a:rPr lang="zh-CN" altLang="zh-CN" dirty="0" smtClean="0"/>
              <a:t>现金</a:t>
            </a:r>
            <a:r>
              <a:rPr lang="zh-CN" altLang="zh-CN" dirty="0"/>
              <a:t>流量平稳增长，第</a:t>
            </a:r>
            <a:r>
              <a:rPr lang="en-US" altLang="zh-CN" dirty="0"/>
              <a:t>5</a:t>
            </a:r>
            <a:r>
              <a:rPr lang="zh-CN" altLang="zh-CN" dirty="0"/>
              <a:t>年累计税后净现金流量</a:t>
            </a:r>
            <a:r>
              <a:rPr lang="zh-CN" altLang="zh-CN" dirty="0" smtClean="0"/>
              <a:t>为</a:t>
            </a:r>
            <a:r>
              <a:rPr lang="en-US" altLang="zh-CN" dirty="0" smtClean="0"/>
              <a:t>289</a:t>
            </a:r>
            <a:r>
              <a:rPr lang="zh-CN" altLang="zh-CN" dirty="0" smtClean="0"/>
              <a:t>万</a:t>
            </a:r>
            <a:r>
              <a:rPr lang="zh-CN" altLang="zh-CN" dirty="0"/>
              <a:t>余</a:t>
            </a:r>
            <a:r>
              <a:rPr lang="zh-CN" altLang="zh-CN" dirty="0" smtClean="0"/>
              <a:t>元</a:t>
            </a:r>
            <a:endParaRPr lang="zh-CN" altLang="zh-CN" dirty="0"/>
          </a:p>
        </p:txBody>
      </p:sp>
      <p:sp>
        <p:nvSpPr>
          <p:cNvPr id="8" name="文本框 7"/>
          <p:cNvSpPr txBox="1"/>
          <p:nvPr/>
        </p:nvSpPr>
        <p:spPr>
          <a:xfrm>
            <a:off x="634474" y="5990505"/>
            <a:ext cx="4785258" cy="646331"/>
          </a:xfrm>
          <a:prstGeom prst="rect">
            <a:avLst/>
          </a:prstGeom>
          <a:noFill/>
        </p:spPr>
        <p:txBody>
          <a:bodyPr wrap="square" rtlCol="0">
            <a:spAutoFit/>
          </a:bodyPr>
          <a:lstStyle/>
          <a:p>
            <a:r>
              <a:rPr lang="zh-CN" altLang="en-US" dirty="0" smtClean="0"/>
              <a:t>第二年开始盈利。</a:t>
            </a:r>
            <a:r>
              <a:rPr lang="zh-CN" altLang="zh-CN" dirty="0" smtClean="0"/>
              <a:t>预计</a:t>
            </a:r>
            <a:r>
              <a:rPr lang="zh-CN" altLang="zh-CN" dirty="0"/>
              <a:t>公司在第五年利润总额达到</a:t>
            </a:r>
            <a:r>
              <a:rPr lang="en-US" altLang="zh-CN" dirty="0" smtClean="0"/>
              <a:t>85</a:t>
            </a:r>
            <a:r>
              <a:rPr lang="zh-CN" altLang="zh-CN" dirty="0" smtClean="0"/>
              <a:t>万</a:t>
            </a:r>
            <a:r>
              <a:rPr lang="zh-CN" altLang="zh-CN" dirty="0"/>
              <a:t>元，税后利润达到</a:t>
            </a:r>
            <a:r>
              <a:rPr lang="en-US" altLang="zh-CN" dirty="0"/>
              <a:t>60</a:t>
            </a:r>
            <a:r>
              <a:rPr lang="zh-CN" altLang="zh-CN" dirty="0"/>
              <a:t>万元</a:t>
            </a:r>
          </a:p>
        </p:txBody>
      </p:sp>
    </p:spTree>
    <p:extLst>
      <p:ext uri="{BB962C8B-B14F-4D97-AF65-F5344CB8AC3E}">
        <p14:creationId xmlns:p14="http://schemas.microsoft.com/office/powerpoint/2010/main" val="2076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进度分析</a:t>
            </a:r>
            <a:endParaRPr lang="zh-CN" altLang="en-US" sz="2400" dirty="0">
              <a:solidFill>
                <a:schemeClr val="bg2">
                  <a:lumMod val="25000"/>
                </a:schemeClr>
              </a:solidFill>
              <a:ea typeface="Microsoft YaHei Regular" charset="-122"/>
            </a:endParaRPr>
          </a:p>
        </p:txBody>
      </p:sp>
      <p:grpSp>
        <p:nvGrpSpPr>
          <p:cNvPr id="34" name="组合 33"/>
          <p:cNvGrpSpPr/>
          <p:nvPr/>
        </p:nvGrpSpPr>
        <p:grpSpPr>
          <a:xfrm>
            <a:off x="-14069" y="865646"/>
            <a:ext cx="12215531" cy="4725421"/>
            <a:chOff x="0" y="724966"/>
            <a:chExt cx="9144000" cy="3537239"/>
          </a:xfrm>
        </p:grpSpPr>
        <p:sp>
          <p:nvSpPr>
            <p:cNvPr id="3" name="TextBox 7"/>
            <p:cNvSpPr txBox="1"/>
            <p:nvPr/>
          </p:nvSpPr>
          <p:spPr>
            <a:xfrm>
              <a:off x="487360" y="3916623"/>
              <a:ext cx="1389065" cy="345582"/>
            </a:xfrm>
            <a:prstGeom prst="rect">
              <a:avLst/>
            </a:prstGeom>
            <a:noFill/>
          </p:spPr>
          <p:txBody>
            <a:bodyPr wrap="square" rtlCol="0">
              <a:spAutoFit/>
            </a:bodyPr>
            <a:lstStyle/>
            <a:p>
              <a:r>
                <a:rPr lang="zh-CN" altLang="en-US" sz="1200" dirty="0" smtClean="0">
                  <a:ea typeface="Microsoft YaHei Regular" charset="-122"/>
                </a:rPr>
                <a:t>确定主题方向，分析用户需求。</a:t>
              </a:r>
              <a:endParaRPr lang="en-US" altLang="zh-CN" sz="1200" dirty="0">
                <a:ea typeface="Microsoft YaHei Regular" charset="-122"/>
              </a:endParaRPr>
            </a:p>
          </p:txBody>
        </p:sp>
        <p:cxnSp>
          <p:nvCxnSpPr>
            <p:cNvPr id="4" name="直接连接符 3"/>
            <p:cNvCxnSpPr/>
            <p:nvPr/>
          </p:nvCxnSpPr>
          <p:spPr>
            <a:xfrm>
              <a:off x="555428" y="3921627"/>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2652237"/>
              <a:ext cx="9144000" cy="0"/>
            </a:xfrm>
            <a:prstGeom prst="line">
              <a:avLst/>
            </a:prstGeom>
            <a:ln w="44450">
              <a:solidFill>
                <a:srgbClr val="F8C937"/>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53086" y="2341783"/>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7" name="TextBox 15"/>
            <p:cNvSpPr txBox="1"/>
            <p:nvPr/>
          </p:nvSpPr>
          <p:spPr>
            <a:xfrm>
              <a:off x="816773" y="2573818"/>
              <a:ext cx="695147" cy="218869"/>
            </a:xfrm>
            <a:prstGeom prst="rect">
              <a:avLst/>
            </a:prstGeom>
            <a:noFill/>
          </p:spPr>
          <p:txBody>
            <a:bodyPr wrap="square" rtlCol="0">
              <a:spAutoFit/>
            </a:bodyPr>
            <a:lstStyle/>
            <a:p>
              <a:pPr algn="ctr"/>
              <a:r>
                <a:rPr lang="en-US" altLang="zh-CN" sz="1300" dirty="0" smtClean="0">
                  <a:solidFill>
                    <a:srgbClr val="293D53"/>
                  </a:solidFill>
                  <a:latin typeface="Microsoft YaHei" charset="-122"/>
                  <a:ea typeface="Microsoft YaHei" charset="-122"/>
                  <a:cs typeface="Microsoft YaHei" charset="-122"/>
                </a:rPr>
                <a:t>2017.10</a:t>
              </a:r>
              <a:endParaRPr lang="zh-CN" altLang="en-US" sz="1300" dirty="0">
                <a:solidFill>
                  <a:srgbClr val="293D53"/>
                </a:solidFill>
                <a:latin typeface="Microsoft YaHei" charset="-122"/>
                <a:ea typeface="Microsoft YaHei" charset="-122"/>
                <a:cs typeface="Microsoft YaHei" charset="-122"/>
              </a:endParaRPr>
            </a:p>
          </p:txBody>
        </p:sp>
        <p:sp>
          <p:nvSpPr>
            <p:cNvPr id="8" name="TextBox 17"/>
            <p:cNvSpPr txBox="1"/>
            <p:nvPr/>
          </p:nvSpPr>
          <p:spPr>
            <a:xfrm>
              <a:off x="2218506" y="1083993"/>
              <a:ext cx="1389065" cy="483814"/>
            </a:xfrm>
            <a:prstGeom prst="rect">
              <a:avLst/>
            </a:prstGeom>
            <a:noFill/>
          </p:spPr>
          <p:txBody>
            <a:bodyPr wrap="square" rtlCol="0">
              <a:spAutoFit/>
            </a:bodyPr>
            <a:lstStyle/>
            <a:p>
              <a:r>
                <a:rPr lang="en-US" altLang="zh-CN" sz="1200" kern="1600" dirty="0" err="1" smtClean="0">
                  <a:ea typeface="Microsoft YaHei Regular" charset="-122"/>
                </a:rPr>
                <a:t>iCourse</a:t>
              </a:r>
              <a:r>
                <a:rPr lang="zh-CN" altLang="en-US" sz="1200" kern="1600" dirty="0" smtClean="0">
                  <a:ea typeface="Microsoft YaHei Regular" charset="-122"/>
                </a:rPr>
                <a:t>网站的</a:t>
              </a:r>
              <a:r>
                <a:rPr lang="en-US" altLang="zh-CN" sz="1200" kern="1600" dirty="0" smtClean="0">
                  <a:ea typeface="Microsoft YaHei Regular" charset="-122"/>
                </a:rPr>
                <a:t>beta</a:t>
              </a:r>
              <a:r>
                <a:rPr lang="zh-CN" altLang="en-US" sz="1200" kern="1600" dirty="0" smtClean="0">
                  <a:ea typeface="Microsoft YaHei Regular" charset="-122"/>
                </a:rPr>
                <a:t>版本发布，正式上线，迎来第一批用户。</a:t>
              </a:r>
              <a:endParaRPr lang="en-US" altLang="zh-CN" sz="1200" kern="1600" dirty="0">
                <a:ea typeface="Microsoft YaHei Regular" charset="-122"/>
              </a:endParaRPr>
            </a:p>
          </p:txBody>
        </p:sp>
        <p:sp>
          <p:nvSpPr>
            <p:cNvPr id="9" name="TextBox 18"/>
            <p:cNvSpPr txBox="1"/>
            <p:nvPr/>
          </p:nvSpPr>
          <p:spPr>
            <a:xfrm>
              <a:off x="2209576" y="734488"/>
              <a:ext cx="1120795" cy="345582"/>
            </a:xfrm>
            <a:prstGeom prst="rect">
              <a:avLst/>
            </a:prstGeom>
            <a:noFill/>
          </p:spPr>
          <p:txBody>
            <a:bodyPr wrap="square" rtlCol="0">
              <a:spAutoFit/>
            </a:bodyPr>
            <a:lstStyle/>
            <a:p>
              <a:r>
                <a:rPr lang="zh-CN" altLang="en-US" sz="2400" dirty="0" smtClean="0">
                  <a:solidFill>
                    <a:srgbClr val="2E4860"/>
                  </a:solidFill>
                  <a:ea typeface="Microsoft YaHei Regular" charset="-122"/>
                </a:rPr>
                <a:t>网站上线</a:t>
              </a:r>
              <a:endParaRPr lang="zh-CN" altLang="en-US" sz="2400" dirty="0">
                <a:solidFill>
                  <a:srgbClr val="2E4860"/>
                </a:solidFill>
                <a:ea typeface="Microsoft YaHei Regular" charset="-122"/>
              </a:endParaRPr>
            </a:p>
          </p:txBody>
        </p:sp>
        <p:cxnSp>
          <p:nvCxnSpPr>
            <p:cNvPr id="10" name="直接连接符 9"/>
            <p:cNvCxnSpPr/>
            <p:nvPr/>
          </p:nvCxnSpPr>
          <p:spPr>
            <a:xfrm>
              <a:off x="2286574" y="1088997"/>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558041" y="2340998"/>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12" name="TextBox 21"/>
            <p:cNvSpPr txBox="1"/>
            <p:nvPr/>
          </p:nvSpPr>
          <p:spPr>
            <a:xfrm>
              <a:off x="2558041" y="2548260"/>
              <a:ext cx="632602" cy="218869"/>
            </a:xfrm>
            <a:prstGeom prst="rect">
              <a:avLst/>
            </a:prstGeom>
            <a:noFill/>
          </p:spPr>
          <p:txBody>
            <a:bodyPr wrap="square" rtlCol="0">
              <a:spAutoFit/>
            </a:bodyPr>
            <a:lstStyle/>
            <a:p>
              <a:pPr algn="ctr"/>
              <a:r>
                <a:rPr lang="en-US" altLang="zh-CN" sz="1300" dirty="0" smtClean="0">
                  <a:solidFill>
                    <a:srgbClr val="293D53"/>
                  </a:solidFill>
                  <a:latin typeface="Microsoft YaHei" charset="-122"/>
                  <a:ea typeface="Microsoft YaHei" charset="-122"/>
                  <a:cs typeface="Microsoft YaHei" charset="-122"/>
                </a:rPr>
                <a:t>2017.12</a:t>
              </a:r>
              <a:endParaRPr lang="zh-CN" altLang="en-US" sz="1300" dirty="0">
                <a:solidFill>
                  <a:srgbClr val="293D53"/>
                </a:solidFill>
                <a:latin typeface="Microsoft YaHei" charset="-122"/>
                <a:ea typeface="Microsoft YaHei" charset="-122"/>
                <a:cs typeface="Microsoft YaHei" charset="-122"/>
              </a:endParaRPr>
            </a:p>
          </p:txBody>
        </p:sp>
        <p:cxnSp>
          <p:nvCxnSpPr>
            <p:cNvPr id="13" name="直接连接符 12"/>
            <p:cNvCxnSpPr/>
            <p:nvPr/>
          </p:nvCxnSpPr>
          <p:spPr>
            <a:xfrm flipV="1">
              <a:off x="1156100" y="2987676"/>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882252" y="1790932"/>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25"/>
            <p:cNvSpPr txBox="1"/>
            <p:nvPr/>
          </p:nvSpPr>
          <p:spPr>
            <a:xfrm>
              <a:off x="3913278" y="3899958"/>
              <a:ext cx="1389065" cy="345582"/>
            </a:xfrm>
            <a:prstGeom prst="rect">
              <a:avLst/>
            </a:prstGeom>
            <a:noFill/>
          </p:spPr>
          <p:txBody>
            <a:bodyPr wrap="square" rtlCol="0">
              <a:spAutoFit/>
            </a:bodyPr>
            <a:lstStyle/>
            <a:p>
              <a:r>
                <a:rPr lang="zh-CN" altLang="en-US" sz="1200" dirty="0" smtClean="0">
                  <a:ea typeface="Microsoft YaHei Regular" charset="-122"/>
                </a:rPr>
                <a:t>上线安卓</a:t>
              </a:r>
              <a:r>
                <a:rPr lang="en-US" altLang="zh-CN" sz="1200" dirty="0" smtClean="0">
                  <a:ea typeface="Microsoft YaHei Regular" charset="-122"/>
                </a:rPr>
                <a:t>app</a:t>
              </a:r>
              <a:r>
                <a:rPr lang="zh-CN" altLang="en-US" sz="1200" dirty="0" smtClean="0">
                  <a:ea typeface="Microsoft YaHei Regular" charset="-122"/>
                </a:rPr>
                <a:t>并在校内进行第一波推广。</a:t>
              </a:r>
              <a:endParaRPr lang="en-US" altLang="zh-CN" sz="1200" dirty="0">
                <a:ea typeface="Microsoft YaHei Regular" charset="-122"/>
              </a:endParaRPr>
            </a:p>
          </p:txBody>
        </p:sp>
        <p:sp>
          <p:nvSpPr>
            <p:cNvPr id="16" name="TextBox 26"/>
            <p:cNvSpPr txBox="1"/>
            <p:nvPr/>
          </p:nvSpPr>
          <p:spPr>
            <a:xfrm>
              <a:off x="3904347" y="3550454"/>
              <a:ext cx="1609109" cy="345582"/>
            </a:xfrm>
            <a:prstGeom prst="rect">
              <a:avLst/>
            </a:prstGeom>
            <a:noFill/>
          </p:spPr>
          <p:txBody>
            <a:bodyPr wrap="square" rtlCol="0">
              <a:spAutoFit/>
            </a:bodyPr>
            <a:lstStyle/>
            <a:p>
              <a:r>
                <a:rPr lang="zh-CN" altLang="en-US" sz="2400" dirty="0" smtClean="0">
                  <a:solidFill>
                    <a:srgbClr val="2E4860"/>
                  </a:solidFill>
                  <a:ea typeface="Microsoft YaHei Regular" charset="-122"/>
                </a:rPr>
                <a:t>安卓</a:t>
              </a:r>
              <a:r>
                <a:rPr lang="en-US" altLang="zh-CN" sz="2400" dirty="0" smtClean="0">
                  <a:solidFill>
                    <a:srgbClr val="2E4860"/>
                  </a:solidFill>
                  <a:ea typeface="Microsoft YaHei Regular" charset="-122"/>
                </a:rPr>
                <a:t>app</a:t>
              </a:r>
              <a:r>
                <a:rPr lang="zh-CN" altLang="en-US" sz="2400" dirty="0" smtClean="0">
                  <a:solidFill>
                    <a:srgbClr val="2E4860"/>
                  </a:solidFill>
                  <a:ea typeface="Microsoft YaHei Regular" charset="-122"/>
                </a:rPr>
                <a:t>上线</a:t>
              </a:r>
              <a:endParaRPr lang="zh-CN" altLang="en-US" sz="2400" dirty="0">
                <a:solidFill>
                  <a:srgbClr val="2E4860"/>
                </a:solidFill>
                <a:ea typeface="Microsoft YaHei Regular" charset="-122"/>
              </a:endParaRPr>
            </a:p>
          </p:txBody>
        </p:sp>
        <p:cxnSp>
          <p:nvCxnSpPr>
            <p:cNvPr id="17" name="直接连接符 16"/>
            <p:cNvCxnSpPr/>
            <p:nvPr/>
          </p:nvCxnSpPr>
          <p:spPr>
            <a:xfrm>
              <a:off x="3981346" y="3904962"/>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266304" y="2344168"/>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19" name="TextBox 29"/>
            <p:cNvSpPr txBox="1"/>
            <p:nvPr/>
          </p:nvSpPr>
          <p:spPr>
            <a:xfrm>
              <a:off x="4304231" y="2542017"/>
              <a:ext cx="570965" cy="218869"/>
            </a:xfrm>
            <a:prstGeom prst="rect">
              <a:avLst/>
            </a:prstGeom>
            <a:noFill/>
          </p:spPr>
          <p:txBody>
            <a:bodyPr wrap="square" rtlCol="0">
              <a:spAutoFit/>
            </a:bodyPr>
            <a:lstStyle/>
            <a:p>
              <a:pPr algn="ctr"/>
              <a:r>
                <a:rPr lang="en-US" altLang="zh-CN" sz="1300" dirty="0" smtClean="0">
                  <a:solidFill>
                    <a:srgbClr val="293D53"/>
                  </a:solidFill>
                  <a:latin typeface="Microsoft YaHei" charset="-122"/>
                  <a:ea typeface="Microsoft YaHei" charset="-122"/>
                  <a:cs typeface="Microsoft YaHei" charset="-122"/>
                </a:rPr>
                <a:t>2018.1</a:t>
              </a:r>
              <a:endParaRPr lang="zh-CN" altLang="en-US" sz="1300" dirty="0">
                <a:solidFill>
                  <a:srgbClr val="293D53"/>
                </a:solidFill>
                <a:latin typeface="Microsoft YaHei" charset="-122"/>
                <a:ea typeface="Microsoft YaHei" charset="-122"/>
                <a:cs typeface="Microsoft YaHei" charset="-122"/>
              </a:endParaRPr>
            </a:p>
          </p:txBody>
        </p:sp>
        <p:sp>
          <p:nvSpPr>
            <p:cNvPr id="20" name="TextBox 30"/>
            <p:cNvSpPr txBox="1"/>
            <p:nvPr/>
          </p:nvSpPr>
          <p:spPr>
            <a:xfrm>
              <a:off x="5513457" y="1074471"/>
              <a:ext cx="1389065" cy="483815"/>
            </a:xfrm>
            <a:prstGeom prst="rect">
              <a:avLst/>
            </a:prstGeom>
            <a:noFill/>
          </p:spPr>
          <p:txBody>
            <a:bodyPr wrap="square" rtlCol="0">
              <a:spAutoFit/>
            </a:bodyPr>
            <a:lstStyle/>
            <a:p>
              <a:r>
                <a:rPr lang="zh-CN" altLang="en-US" sz="1200" kern="1600" dirty="0" smtClean="0">
                  <a:ea typeface="Microsoft YaHei Regular" charset="-122"/>
                </a:rPr>
                <a:t>面向苹果手机用户的</a:t>
              </a:r>
              <a:r>
                <a:rPr lang="en-US" altLang="zh-CN" sz="1200" kern="1600" dirty="0" err="1" smtClean="0">
                  <a:ea typeface="Microsoft YaHei Regular" charset="-122"/>
                </a:rPr>
                <a:t>iOSapp</a:t>
              </a:r>
              <a:r>
                <a:rPr lang="zh-CN" altLang="en-US" sz="1200" kern="1600" dirty="0" smtClean="0">
                  <a:ea typeface="Microsoft YaHei Regular" charset="-122"/>
                </a:rPr>
                <a:t>上线，至此全部开发功能基本完成。</a:t>
              </a:r>
              <a:endParaRPr lang="en-US" altLang="zh-CN" sz="1200" dirty="0">
                <a:ea typeface="Microsoft YaHei Regular" charset="-122"/>
              </a:endParaRPr>
            </a:p>
          </p:txBody>
        </p:sp>
        <p:sp>
          <p:nvSpPr>
            <p:cNvPr id="21" name="TextBox 31"/>
            <p:cNvSpPr txBox="1"/>
            <p:nvPr/>
          </p:nvSpPr>
          <p:spPr>
            <a:xfrm>
              <a:off x="5504527" y="724966"/>
              <a:ext cx="1321795" cy="345582"/>
            </a:xfrm>
            <a:prstGeom prst="rect">
              <a:avLst/>
            </a:prstGeom>
            <a:noFill/>
          </p:spPr>
          <p:txBody>
            <a:bodyPr wrap="square" rtlCol="0">
              <a:spAutoFit/>
            </a:bodyPr>
            <a:lstStyle/>
            <a:p>
              <a:r>
                <a:rPr lang="en-US" altLang="zh-CN" sz="2400" dirty="0" err="1" smtClean="0">
                  <a:solidFill>
                    <a:srgbClr val="2E4860"/>
                  </a:solidFill>
                  <a:ea typeface="Microsoft YaHei Regular" charset="-122"/>
                </a:rPr>
                <a:t>iOSapp</a:t>
              </a:r>
              <a:r>
                <a:rPr lang="zh-CN" altLang="en-US" sz="2400" dirty="0" smtClean="0">
                  <a:solidFill>
                    <a:srgbClr val="2E4860"/>
                  </a:solidFill>
                  <a:ea typeface="Microsoft YaHei Regular" charset="-122"/>
                </a:rPr>
                <a:t>上线</a:t>
              </a:r>
              <a:endParaRPr lang="zh-CN" altLang="en-US" sz="2400" dirty="0">
                <a:solidFill>
                  <a:srgbClr val="2E4860"/>
                </a:solidFill>
                <a:ea typeface="Microsoft YaHei Regular" charset="-122"/>
              </a:endParaRPr>
            </a:p>
          </p:txBody>
        </p:sp>
        <p:cxnSp>
          <p:nvCxnSpPr>
            <p:cNvPr id="22" name="直接连接符 21"/>
            <p:cNvCxnSpPr/>
            <p:nvPr/>
          </p:nvCxnSpPr>
          <p:spPr>
            <a:xfrm>
              <a:off x="5581525" y="1079475"/>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879195" y="2314809"/>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4" name="TextBox 34"/>
            <p:cNvSpPr txBox="1"/>
            <p:nvPr/>
          </p:nvSpPr>
          <p:spPr>
            <a:xfrm>
              <a:off x="5910782" y="2520515"/>
              <a:ext cx="594437" cy="218869"/>
            </a:xfrm>
            <a:prstGeom prst="rect">
              <a:avLst/>
            </a:prstGeom>
            <a:noFill/>
          </p:spPr>
          <p:txBody>
            <a:bodyPr wrap="square" rtlCol="0">
              <a:spAutoFit/>
            </a:bodyPr>
            <a:lstStyle/>
            <a:p>
              <a:pPr algn="ctr"/>
              <a:r>
                <a:rPr lang="en-US" altLang="zh-CN" sz="1300" dirty="0" smtClean="0">
                  <a:solidFill>
                    <a:srgbClr val="293D53"/>
                  </a:solidFill>
                  <a:latin typeface="Microsoft YaHei" charset="-122"/>
                  <a:ea typeface="Microsoft YaHei" charset="-122"/>
                  <a:cs typeface="Microsoft YaHei" charset="-122"/>
                </a:rPr>
                <a:t>2018.4</a:t>
              </a:r>
              <a:endParaRPr lang="zh-CN" altLang="en-US" sz="1300" dirty="0">
                <a:solidFill>
                  <a:srgbClr val="293D53"/>
                </a:solidFill>
                <a:latin typeface="Microsoft YaHei" charset="-122"/>
                <a:ea typeface="Microsoft YaHei" charset="-122"/>
                <a:cs typeface="Microsoft YaHei" charset="-122"/>
              </a:endParaRPr>
            </a:p>
          </p:txBody>
        </p:sp>
        <p:cxnSp>
          <p:nvCxnSpPr>
            <p:cNvPr id="25" name="直接连接符 24"/>
            <p:cNvCxnSpPr/>
            <p:nvPr/>
          </p:nvCxnSpPr>
          <p:spPr>
            <a:xfrm flipV="1">
              <a:off x="4582018" y="2971011"/>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181170" y="1774267"/>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TextBox 37"/>
            <p:cNvSpPr txBox="1"/>
            <p:nvPr/>
          </p:nvSpPr>
          <p:spPr>
            <a:xfrm>
              <a:off x="7170736" y="3911831"/>
              <a:ext cx="1389065" cy="345582"/>
            </a:xfrm>
            <a:prstGeom prst="rect">
              <a:avLst/>
            </a:prstGeom>
            <a:noFill/>
          </p:spPr>
          <p:txBody>
            <a:bodyPr wrap="square" rtlCol="0">
              <a:spAutoFit/>
            </a:bodyPr>
            <a:lstStyle/>
            <a:p>
              <a:r>
                <a:rPr lang="zh-CN" altLang="en-US" sz="1200" dirty="0" smtClean="0">
                  <a:ea typeface="Microsoft YaHei Regular" charset="-122"/>
                </a:rPr>
                <a:t>向其它地区的高校进行推广</a:t>
              </a:r>
              <a:endParaRPr lang="en-US" altLang="zh-CN" sz="1200" dirty="0">
                <a:ea typeface="Microsoft YaHei Regular" charset="-122"/>
              </a:endParaRPr>
            </a:p>
          </p:txBody>
        </p:sp>
        <p:sp>
          <p:nvSpPr>
            <p:cNvPr id="28" name="TextBox 38"/>
            <p:cNvSpPr txBox="1"/>
            <p:nvPr/>
          </p:nvSpPr>
          <p:spPr>
            <a:xfrm>
              <a:off x="7578732" y="3538342"/>
              <a:ext cx="1493440" cy="345582"/>
            </a:xfrm>
            <a:prstGeom prst="rect">
              <a:avLst/>
            </a:prstGeom>
            <a:noFill/>
          </p:spPr>
          <p:txBody>
            <a:bodyPr wrap="square" rtlCol="0">
              <a:spAutoFit/>
            </a:bodyPr>
            <a:lstStyle/>
            <a:p>
              <a:r>
                <a:rPr lang="zh-CN" altLang="en-US" sz="2400" dirty="0" smtClean="0">
                  <a:solidFill>
                    <a:srgbClr val="2E4860"/>
                  </a:solidFill>
                  <a:ea typeface="Microsoft YaHei Regular" charset="-122"/>
                </a:rPr>
                <a:t>推广</a:t>
              </a:r>
              <a:endParaRPr lang="zh-CN" altLang="en-US" sz="2400" dirty="0">
                <a:solidFill>
                  <a:srgbClr val="2E4860"/>
                </a:solidFill>
                <a:ea typeface="Microsoft YaHei Regular" charset="-122"/>
              </a:endParaRPr>
            </a:p>
          </p:txBody>
        </p:sp>
        <p:cxnSp>
          <p:nvCxnSpPr>
            <p:cNvPr id="29" name="直接连接符 28"/>
            <p:cNvCxnSpPr/>
            <p:nvPr/>
          </p:nvCxnSpPr>
          <p:spPr>
            <a:xfrm>
              <a:off x="7238804" y="3904160"/>
              <a:ext cx="12447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498362" y="2321141"/>
              <a:ext cx="620908" cy="620908"/>
            </a:xfrm>
            <a:prstGeom prst="ellipse">
              <a:avLst/>
            </a:prstGeom>
            <a:solidFill>
              <a:srgbClr val="EBEBEB"/>
            </a:solidFill>
            <a:ln w="48260">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31" name="TextBox 41"/>
            <p:cNvSpPr txBox="1"/>
            <p:nvPr/>
          </p:nvSpPr>
          <p:spPr>
            <a:xfrm>
              <a:off x="7578732" y="2521503"/>
              <a:ext cx="540538" cy="218869"/>
            </a:xfrm>
            <a:prstGeom prst="rect">
              <a:avLst/>
            </a:prstGeom>
            <a:noFill/>
          </p:spPr>
          <p:txBody>
            <a:bodyPr wrap="square" rtlCol="0">
              <a:spAutoFit/>
            </a:bodyPr>
            <a:lstStyle/>
            <a:p>
              <a:pPr algn="ctr"/>
              <a:r>
                <a:rPr lang="en-US" altLang="zh-CN" sz="1300" dirty="0" smtClean="0">
                  <a:solidFill>
                    <a:srgbClr val="293D53"/>
                  </a:solidFill>
                  <a:latin typeface="Microsoft YaHei" charset="-122"/>
                  <a:ea typeface="Microsoft YaHei" charset="-122"/>
                  <a:cs typeface="Microsoft YaHei" charset="-122"/>
                </a:rPr>
                <a:t>2018.5</a:t>
              </a:r>
              <a:endParaRPr lang="zh-CN" altLang="en-US" sz="1300" dirty="0">
                <a:solidFill>
                  <a:srgbClr val="293D53"/>
                </a:solidFill>
                <a:latin typeface="Microsoft YaHei" charset="-122"/>
                <a:ea typeface="Microsoft YaHei" charset="-122"/>
                <a:cs typeface="Microsoft YaHei" charset="-122"/>
              </a:endParaRPr>
            </a:p>
          </p:txBody>
        </p:sp>
        <p:cxnSp>
          <p:nvCxnSpPr>
            <p:cNvPr id="32" name="直接连接符 31"/>
            <p:cNvCxnSpPr/>
            <p:nvPr/>
          </p:nvCxnSpPr>
          <p:spPr>
            <a:xfrm flipV="1">
              <a:off x="7833126" y="2970209"/>
              <a:ext cx="0" cy="52387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8"/>
            <p:cNvSpPr txBox="1"/>
            <p:nvPr/>
          </p:nvSpPr>
          <p:spPr>
            <a:xfrm>
              <a:off x="555428" y="3577435"/>
              <a:ext cx="1120795" cy="345582"/>
            </a:xfrm>
            <a:prstGeom prst="rect">
              <a:avLst/>
            </a:prstGeom>
            <a:noFill/>
          </p:spPr>
          <p:txBody>
            <a:bodyPr wrap="square" rtlCol="0">
              <a:spAutoFit/>
            </a:bodyPr>
            <a:lstStyle/>
            <a:p>
              <a:r>
                <a:rPr lang="zh-CN" altLang="en-US" sz="2400" dirty="0" smtClean="0">
                  <a:solidFill>
                    <a:srgbClr val="2E4860"/>
                  </a:solidFill>
                  <a:ea typeface="Microsoft YaHei Regular" charset="-122"/>
                </a:rPr>
                <a:t>市场调研</a:t>
              </a:r>
              <a:endParaRPr lang="zh-CN" altLang="en-US" sz="2400" dirty="0">
                <a:solidFill>
                  <a:srgbClr val="2E4860"/>
                </a:solidFill>
                <a:ea typeface="Microsoft YaHei Regular" charset="-122"/>
              </a:endParaRPr>
            </a:p>
          </p:txBody>
        </p:sp>
      </p:grpSp>
    </p:spTree>
    <p:extLst>
      <p:ext uri="{BB962C8B-B14F-4D97-AF65-F5344CB8AC3E}">
        <p14:creationId xmlns:p14="http://schemas.microsoft.com/office/powerpoint/2010/main" val="719164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风险分析与对策</a:t>
            </a:r>
            <a:endParaRPr lang="zh-CN" altLang="en-US" sz="2400" dirty="0">
              <a:solidFill>
                <a:schemeClr val="bg2">
                  <a:lumMod val="25000"/>
                </a:schemeClr>
              </a:solidFill>
              <a:ea typeface="Microsoft YaHei Regular" charset="-122"/>
            </a:endParaRPr>
          </a:p>
        </p:txBody>
      </p:sp>
      <p:sp>
        <p:nvSpPr>
          <p:cNvPr id="3" name="矩形 2"/>
          <p:cNvSpPr/>
          <p:nvPr/>
        </p:nvSpPr>
        <p:spPr>
          <a:xfrm>
            <a:off x="0" y="6716110"/>
            <a:ext cx="12192000" cy="18272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7" name="矩形 6"/>
          <p:cNvSpPr/>
          <p:nvPr/>
        </p:nvSpPr>
        <p:spPr>
          <a:xfrm>
            <a:off x="1175657" y="2072810"/>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8" name="矩形 7"/>
          <p:cNvSpPr/>
          <p:nvPr/>
        </p:nvSpPr>
        <p:spPr>
          <a:xfrm>
            <a:off x="4978400" y="2072810"/>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9" name="矩形 8"/>
          <p:cNvSpPr/>
          <p:nvPr/>
        </p:nvSpPr>
        <p:spPr>
          <a:xfrm>
            <a:off x="8948057" y="2072810"/>
            <a:ext cx="2235200" cy="667657"/>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10" name="文本框 9"/>
          <p:cNvSpPr txBox="1"/>
          <p:nvPr/>
        </p:nvSpPr>
        <p:spPr>
          <a:xfrm>
            <a:off x="1175657" y="2184085"/>
            <a:ext cx="2721431" cy="430887"/>
          </a:xfrm>
          <a:prstGeom prst="rect">
            <a:avLst/>
          </a:prstGeom>
          <a:noFill/>
        </p:spPr>
        <p:txBody>
          <a:bodyPr wrap="square" rtlCol="0">
            <a:spAutoFit/>
          </a:bodyPr>
          <a:lstStyle/>
          <a:p>
            <a:r>
              <a:rPr lang="zh-CN" altLang="en-US" sz="2200" b="1" dirty="0" smtClean="0">
                <a:solidFill>
                  <a:schemeClr val="bg1"/>
                </a:solidFill>
                <a:latin typeface="微软雅黑" panose="020B0503020204020204" pitchFamily="34" charset="-122"/>
                <a:ea typeface="微软雅黑" panose="020B0503020204020204" pitchFamily="34" charset="-122"/>
              </a:rPr>
              <a:t>技术模式被仿制</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006219" y="2184085"/>
            <a:ext cx="2457753" cy="430887"/>
          </a:xfrm>
          <a:prstGeom prst="rect">
            <a:avLst/>
          </a:prstGeom>
          <a:noFill/>
        </p:spPr>
        <p:txBody>
          <a:bodyPr wrap="square" rtlCol="0">
            <a:spAutoFit/>
          </a:bodyPr>
          <a:lstStyle/>
          <a:p>
            <a:r>
              <a:rPr lang="zh-CN" altLang="en-US" sz="2200" b="1" dirty="0" smtClean="0">
                <a:solidFill>
                  <a:schemeClr val="bg1"/>
                </a:solidFill>
                <a:latin typeface="微软雅黑" panose="020B0503020204020204" pitchFamily="34" charset="-122"/>
                <a:ea typeface="微软雅黑" panose="020B0503020204020204" pitchFamily="34" charset="-122"/>
              </a:rPr>
              <a:t>资源的版权问题</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064171" y="2198556"/>
            <a:ext cx="20029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管理风险</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16325" y="1297985"/>
            <a:ext cx="2348537" cy="923330"/>
          </a:xfrm>
          <a:prstGeom prst="rect">
            <a:avLst/>
          </a:prstGeom>
          <a:noFill/>
        </p:spPr>
        <p:txBody>
          <a:bodyPr wrap="square" rtlCol="0">
            <a:spAutoFit/>
          </a:bodyPr>
          <a:lstStyle/>
          <a:p>
            <a:pPr algn="just"/>
            <a:r>
              <a:rPr lang="zh-CN" altLang="en-US" dirty="0" smtClean="0">
                <a:solidFill>
                  <a:schemeClr val="tx1">
                    <a:lumMod val="85000"/>
                    <a:lumOff val="15000"/>
                  </a:schemeClr>
                </a:solidFill>
                <a:latin typeface="Microsoft YaHei" charset="-122"/>
                <a:ea typeface="Microsoft YaHei" charset="-122"/>
                <a:cs typeface="Microsoft YaHei" charset="-122"/>
              </a:rPr>
              <a:t>被其它应用仿制相应的技术模式</a:t>
            </a:r>
            <a:endParaRPr lang="en-US" altLang="zh-CN" dirty="0" smtClean="0">
              <a:solidFill>
                <a:schemeClr val="tx1">
                  <a:lumMod val="85000"/>
                  <a:lumOff val="15000"/>
                </a:schemeClr>
              </a:solidFill>
              <a:latin typeface="Microsoft YaHei" charset="-122"/>
              <a:ea typeface="Microsoft YaHei" charset="-122"/>
              <a:cs typeface="Microsoft YaHei" charset="-122"/>
            </a:endParaRPr>
          </a:p>
          <a:p>
            <a:pPr algn="just"/>
            <a:endParaRPr lang="zh-CN" altLang="en-US" dirty="0">
              <a:solidFill>
                <a:schemeClr val="tx1">
                  <a:lumMod val="85000"/>
                  <a:lumOff val="15000"/>
                </a:schemeClr>
              </a:solidFill>
              <a:latin typeface="Microsoft YaHei" charset="-122"/>
              <a:ea typeface="Microsoft YaHei" charset="-122"/>
              <a:cs typeface="Microsoft YaHei" charset="-122"/>
            </a:endParaRPr>
          </a:p>
        </p:txBody>
      </p:sp>
      <p:sp>
        <p:nvSpPr>
          <p:cNvPr id="14" name="文本框 13"/>
          <p:cNvSpPr txBox="1"/>
          <p:nvPr/>
        </p:nvSpPr>
        <p:spPr>
          <a:xfrm>
            <a:off x="4887472" y="816843"/>
            <a:ext cx="2417055" cy="1200329"/>
          </a:xfrm>
          <a:prstGeom prst="rect">
            <a:avLst/>
          </a:prstGeom>
          <a:noFill/>
        </p:spPr>
        <p:txBody>
          <a:bodyPr wrap="square" rtlCol="0">
            <a:spAutoFit/>
          </a:bodyPr>
          <a:lstStyle/>
          <a:p>
            <a:pPr algn="just"/>
            <a:r>
              <a:rPr lang="zh-CN" altLang="en-US" dirty="0" smtClean="0">
                <a:solidFill>
                  <a:schemeClr val="tx1">
                    <a:lumMod val="85000"/>
                    <a:lumOff val="15000"/>
                  </a:schemeClr>
                </a:solidFill>
                <a:ea typeface="Microsoft YaHei Regular" charset="-122"/>
              </a:rPr>
              <a:t>部分课件可能会设计版权问题或者涉密，如何避免此类资源的上传下载</a:t>
            </a:r>
            <a:endParaRPr lang="zh-CN" altLang="en-US" dirty="0">
              <a:solidFill>
                <a:schemeClr val="tx1">
                  <a:lumMod val="85000"/>
                  <a:lumOff val="15000"/>
                </a:schemeClr>
              </a:solidFill>
              <a:ea typeface="Microsoft YaHei Regular" charset="-122"/>
            </a:endParaRPr>
          </a:p>
        </p:txBody>
      </p:sp>
      <p:sp>
        <p:nvSpPr>
          <p:cNvPr id="15" name="文本框 14"/>
          <p:cNvSpPr txBox="1"/>
          <p:nvPr/>
        </p:nvSpPr>
        <p:spPr>
          <a:xfrm>
            <a:off x="8891386" y="1054201"/>
            <a:ext cx="2348537" cy="923330"/>
          </a:xfrm>
          <a:prstGeom prst="rect">
            <a:avLst/>
          </a:prstGeom>
          <a:noFill/>
        </p:spPr>
        <p:txBody>
          <a:bodyPr wrap="square" rtlCol="0">
            <a:spAutoFit/>
          </a:bodyPr>
          <a:lstStyle/>
          <a:p>
            <a:pPr marL="285750" indent="-285750" algn="just">
              <a:buFont typeface="Arial" charset="0"/>
              <a:buChar char="•"/>
            </a:pPr>
            <a:r>
              <a:rPr lang="zh-CN" altLang="en-US" dirty="0" smtClean="0">
                <a:solidFill>
                  <a:schemeClr val="tx1">
                    <a:lumMod val="85000"/>
                    <a:lumOff val="15000"/>
                  </a:schemeClr>
                </a:solidFill>
                <a:ea typeface="Microsoft YaHei Regular" charset="-122"/>
              </a:rPr>
              <a:t>主创力量离职</a:t>
            </a:r>
            <a:endParaRPr lang="en-US" altLang="zh-CN" dirty="0" smtClean="0">
              <a:solidFill>
                <a:schemeClr val="tx1">
                  <a:lumMod val="85000"/>
                  <a:lumOff val="15000"/>
                </a:schemeClr>
              </a:solidFill>
              <a:ea typeface="Microsoft YaHei Regular" charset="-122"/>
            </a:endParaRPr>
          </a:p>
          <a:p>
            <a:pPr marL="285750" indent="-285750" algn="just">
              <a:buFont typeface="Arial" charset="0"/>
              <a:buChar char="•"/>
            </a:pPr>
            <a:r>
              <a:rPr lang="zh-CN" altLang="en-US" dirty="0" smtClean="0">
                <a:solidFill>
                  <a:schemeClr val="tx1">
                    <a:lumMod val="85000"/>
                    <a:lumOff val="15000"/>
                  </a:schemeClr>
                </a:solidFill>
                <a:ea typeface="Microsoft YaHei Regular" charset="-122"/>
              </a:rPr>
              <a:t>开发人员不足</a:t>
            </a:r>
            <a:endParaRPr lang="en-US" altLang="zh-CN" dirty="0" smtClean="0">
              <a:solidFill>
                <a:schemeClr val="tx1">
                  <a:lumMod val="85000"/>
                  <a:lumOff val="15000"/>
                </a:schemeClr>
              </a:solidFill>
              <a:ea typeface="Microsoft YaHei Regular" charset="-122"/>
            </a:endParaRPr>
          </a:p>
          <a:p>
            <a:pPr marL="285750" indent="-285750" algn="just">
              <a:buFont typeface="Arial" charset="0"/>
              <a:buChar char="•"/>
            </a:pPr>
            <a:r>
              <a:rPr lang="zh-CN" altLang="en-US" dirty="0" smtClean="0">
                <a:solidFill>
                  <a:schemeClr val="tx1">
                    <a:lumMod val="85000"/>
                    <a:lumOff val="15000"/>
                  </a:schemeClr>
                </a:solidFill>
                <a:ea typeface="Microsoft YaHei Regular" charset="-122"/>
              </a:rPr>
              <a:t>管理者决策失误</a:t>
            </a:r>
            <a:endParaRPr lang="zh-CN" altLang="en-US" dirty="0">
              <a:solidFill>
                <a:schemeClr val="tx1">
                  <a:lumMod val="85000"/>
                  <a:lumOff val="15000"/>
                </a:schemeClr>
              </a:solidFill>
              <a:ea typeface="Microsoft YaHei Regular" charset="-122"/>
            </a:endParaRPr>
          </a:p>
        </p:txBody>
      </p:sp>
      <p:sp>
        <p:nvSpPr>
          <p:cNvPr id="16" name="等腰三角形 15"/>
          <p:cNvSpPr/>
          <p:nvPr/>
        </p:nvSpPr>
        <p:spPr>
          <a:xfrm>
            <a:off x="5880017" y="6532424"/>
            <a:ext cx="464618" cy="183686"/>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cxnSp>
        <p:nvCxnSpPr>
          <p:cNvPr id="5" name="直线连接符 4"/>
          <p:cNvCxnSpPr/>
          <p:nvPr/>
        </p:nvCxnSpPr>
        <p:spPr>
          <a:xfrm flipV="1">
            <a:off x="385763" y="3257550"/>
            <a:ext cx="11515725" cy="28575"/>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14511" y="3504557"/>
            <a:ext cx="2882577" cy="2354491"/>
          </a:xfrm>
          <a:prstGeom prst="rect">
            <a:avLst/>
          </a:prstGeom>
          <a:noFill/>
        </p:spPr>
        <p:txBody>
          <a:bodyPr wrap="square" rtlCol="0">
            <a:spAutoFit/>
          </a:bodyPr>
          <a:lstStyle/>
          <a:p>
            <a:pPr>
              <a:lnSpc>
                <a:spcPct val="150000"/>
              </a:lnSpc>
            </a:pPr>
            <a:r>
              <a:rPr kumimoji="1" lang="zh-CN" altLang="en-US" sz="1600" dirty="0" smtClean="0">
                <a:latin typeface="Microsoft YaHei" charset="-122"/>
                <a:ea typeface="Microsoft YaHei" charset="-122"/>
                <a:cs typeface="Microsoft YaHei" charset="-122"/>
              </a:rPr>
              <a:t>对策：</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突出核心优势，增强社区的凝聚力</a:t>
            </a:r>
            <a:endParaRPr kumimoji="1" lang="en-US" altLang="zh-CN" sz="1600" dirty="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定期举办活动来保持用户的忠诚度</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稳固群众基础</a:t>
            </a:r>
            <a:endParaRPr kumimoji="1" lang="zh-CN" altLang="en-US" sz="1600" dirty="0">
              <a:latin typeface="Microsoft YaHei" charset="-122"/>
              <a:ea typeface="Microsoft YaHei" charset="-122"/>
              <a:cs typeface="Microsoft YaHei" charset="-122"/>
            </a:endParaRPr>
          </a:p>
        </p:txBody>
      </p:sp>
      <p:sp>
        <p:nvSpPr>
          <p:cNvPr id="19" name="文本框 18"/>
          <p:cNvSpPr txBox="1"/>
          <p:nvPr/>
        </p:nvSpPr>
        <p:spPr>
          <a:xfrm>
            <a:off x="4702336" y="3469811"/>
            <a:ext cx="2882577" cy="2677656"/>
          </a:xfrm>
          <a:prstGeom prst="rect">
            <a:avLst/>
          </a:prstGeom>
          <a:noFill/>
        </p:spPr>
        <p:txBody>
          <a:bodyPr wrap="square" rtlCol="0">
            <a:spAutoFit/>
          </a:bodyPr>
          <a:lstStyle/>
          <a:p>
            <a:pPr>
              <a:lnSpc>
                <a:spcPct val="150000"/>
              </a:lnSpc>
            </a:pPr>
            <a:r>
              <a:rPr kumimoji="1" lang="zh-CN" altLang="en-US" sz="1600" dirty="0" smtClean="0">
                <a:latin typeface="Microsoft YaHei" charset="-122"/>
                <a:ea typeface="Microsoft YaHei" charset="-122"/>
                <a:cs typeface="Microsoft YaHei" charset="-122"/>
              </a:rPr>
              <a:t>对策：</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用户在上传资源</a:t>
            </a:r>
            <a:r>
              <a:rPr kumimoji="1" lang="en-US" altLang="zh-CN" sz="1600" dirty="0" smtClean="0">
                <a:latin typeface="Microsoft YaHei" charset="-122"/>
                <a:ea typeface="Microsoft YaHei" charset="-122"/>
                <a:cs typeface="Microsoft YaHei" charset="-122"/>
              </a:rPr>
              <a:t>/</a:t>
            </a:r>
            <a:r>
              <a:rPr kumimoji="1" lang="zh-CN" altLang="en-US" sz="1600" dirty="0" smtClean="0">
                <a:latin typeface="Microsoft YaHei" charset="-122"/>
                <a:ea typeface="Microsoft YaHei" charset="-122"/>
                <a:cs typeface="Microsoft YaHei" charset="-122"/>
              </a:rPr>
              <a:t>发帖时必须遵循我们的版权协议</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引入惩罚</a:t>
            </a:r>
            <a:r>
              <a:rPr kumimoji="1" lang="en-US" altLang="zh-CN" sz="1600" dirty="0" smtClean="0">
                <a:latin typeface="Microsoft YaHei" charset="-122"/>
                <a:ea typeface="Microsoft YaHei" charset="-122"/>
                <a:cs typeface="Microsoft YaHei" charset="-122"/>
              </a:rPr>
              <a:t>/</a:t>
            </a:r>
            <a:r>
              <a:rPr kumimoji="1" lang="zh-CN" altLang="en-US" sz="1600" dirty="0" smtClean="0">
                <a:latin typeface="Microsoft YaHei" charset="-122"/>
                <a:ea typeface="Microsoft YaHei" charset="-122"/>
                <a:cs typeface="Microsoft YaHei" charset="-122"/>
              </a:rPr>
              <a:t>举报机制，对于违反的用户进行封禁</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与已有资源进行有效性审查</a:t>
            </a:r>
            <a:endParaRPr kumimoji="1" lang="zh-CN" altLang="en-US" sz="1600" dirty="0">
              <a:latin typeface="Microsoft YaHei" charset="-122"/>
              <a:ea typeface="Microsoft YaHei" charset="-122"/>
              <a:cs typeface="Microsoft YaHei" charset="-122"/>
            </a:endParaRPr>
          </a:p>
        </p:txBody>
      </p:sp>
      <p:sp>
        <p:nvSpPr>
          <p:cNvPr id="20" name="文本框 19"/>
          <p:cNvSpPr txBox="1"/>
          <p:nvPr/>
        </p:nvSpPr>
        <p:spPr>
          <a:xfrm>
            <a:off x="8624367" y="3421424"/>
            <a:ext cx="2882577" cy="3046988"/>
          </a:xfrm>
          <a:prstGeom prst="rect">
            <a:avLst/>
          </a:prstGeom>
          <a:noFill/>
        </p:spPr>
        <p:txBody>
          <a:bodyPr wrap="square" rtlCol="0">
            <a:spAutoFit/>
          </a:bodyPr>
          <a:lstStyle/>
          <a:p>
            <a:pPr>
              <a:lnSpc>
                <a:spcPct val="150000"/>
              </a:lnSpc>
            </a:pPr>
            <a:r>
              <a:rPr kumimoji="1" lang="zh-CN" altLang="en-US" sz="1600" dirty="0" smtClean="0">
                <a:latin typeface="Microsoft YaHei" charset="-122"/>
                <a:ea typeface="Microsoft YaHei" charset="-122"/>
                <a:cs typeface="Microsoft YaHei" charset="-122"/>
              </a:rPr>
              <a:t>对策：</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a:latin typeface="Microsoft YaHei" charset="-122"/>
                <a:ea typeface="Microsoft YaHei" charset="-122"/>
                <a:cs typeface="Microsoft YaHei" charset="-122"/>
              </a:rPr>
              <a:t>建立完善的企业制度，明确人员分工，加强工作监督</a:t>
            </a:r>
            <a:r>
              <a:rPr kumimoji="1" lang="zh-CN" altLang="en-US" sz="1600" dirty="0" smtClean="0">
                <a:latin typeface="Microsoft YaHei" charset="-122"/>
                <a:ea typeface="Microsoft YaHei" charset="-122"/>
                <a:cs typeface="Microsoft YaHei" charset="-122"/>
              </a:rPr>
              <a:t>，提升</a:t>
            </a:r>
            <a:r>
              <a:rPr kumimoji="1" lang="zh-CN" altLang="en-US" sz="1600" dirty="0">
                <a:latin typeface="Microsoft YaHei" charset="-122"/>
                <a:ea typeface="Microsoft YaHei" charset="-122"/>
                <a:cs typeface="Microsoft YaHei" charset="-122"/>
              </a:rPr>
              <a:t>公司运转</a:t>
            </a:r>
            <a:r>
              <a:rPr kumimoji="1" lang="zh-CN" altLang="en-US" sz="1600" dirty="0" smtClean="0">
                <a:latin typeface="Microsoft YaHei" charset="-122"/>
                <a:ea typeface="Microsoft YaHei" charset="-122"/>
                <a:cs typeface="Microsoft YaHei" charset="-122"/>
              </a:rPr>
              <a:t>效率</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积极引进优秀</a:t>
            </a:r>
            <a:r>
              <a:rPr kumimoji="1" lang="zh-CN" altLang="en-US" sz="1600" dirty="0">
                <a:latin typeface="Microsoft YaHei" charset="-122"/>
                <a:ea typeface="Microsoft YaHei" charset="-122"/>
                <a:cs typeface="Microsoft YaHei" charset="-122"/>
              </a:rPr>
              <a:t>人才</a:t>
            </a:r>
            <a:r>
              <a:rPr kumimoji="1" lang="zh-CN" altLang="en-US" sz="1600" dirty="0" smtClean="0">
                <a:latin typeface="Microsoft YaHei" charset="-122"/>
                <a:ea typeface="Microsoft YaHei" charset="-122"/>
                <a:cs typeface="Microsoft YaHei" charset="-122"/>
              </a:rPr>
              <a:t>，根据员工自身特性分配任务</a:t>
            </a:r>
            <a:endParaRPr kumimoji="1" lang="en-US" altLang="zh-CN" sz="1600" dirty="0" smtClean="0">
              <a:latin typeface="Microsoft YaHei" charset="-122"/>
              <a:ea typeface="Microsoft YaHei" charset="-122"/>
              <a:cs typeface="Microsoft YaHei" charset="-122"/>
            </a:endParaRPr>
          </a:p>
          <a:p>
            <a:pPr marL="285750" indent="-285750">
              <a:lnSpc>
                <a:spcPct val="150000"/>
              </a:lnSpc>
              <a:buFont typeface="Wingdings" charset="2"/>
              <a:buChar char="u"/>
            </a:pPr>
            <a:r>
              <a:rPr kumimoji="1" lang="zh-CN" altLang="en-US" sz="1600" dirty="0" smtClean="0">
                <a:latin typeface="Microsoft YaHei" charset="-122"/>
                <a:ea typeface="Microsoft YaHei" charset="-122"/>
                <a:cs typeface="Microsoft YaHei" charset="-122"/>
              </a:rPr>
              <a:t>树立</a:t>
            </a:r>
            <a:r>
              <a:rPr kumimoji="1" lang="zh-CN" altLang="en-US" sz="1600" dirty="0">
                <a:latin typeface="Microsoft YaHei" charset="-122"/>
                <a:ea typeface="Microsoft YaHei" charset="-122"/>
                <a:cs typeface="Microsoft YaHei" charset="-122"/>
              </a:rPr>
              <a:t>企业文化，增强团队</a:t>
            </a:r>
            <a:r>
              <a:rPr kumimoji="1" lang="zh-CN" altLang="en-US" sz="1600" dirty="0" smtClean="0">
                <a:latin typeface="Microsoft YaHei" charset="-122"/>
                <a:ea typeface="Microsoft YaHei" charset="-122"/>
                <a:cs typeface="Microsoft YaHei" charset="-122"/>
              </a:rPr>
              <a:t>凝聚力</a:t>
            </a:r>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28791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矩形 1"/>
          <p:cNvSpPr/>
          <p:nvPr/>
        </p:nvSpPr>
        <p:spPr>
          <a:xfrm>
            <a:off x="680893" y="1210529"/>
            <a:ext cx="4782078" cy="1631216"/>
          </a:xfrm>
          <a:prstGeom prst="rect">
            <a:avLst/>
          </a:prstGeom>
        </p:spPr>
        <p:txBody>
          <a:bodyPr wrap="none">
            <a:spAutoFit/>
          </a:bodyPr>
          <a:lstStyle/>
          <a:p>
            <a:r>
              <a:rPr lang="en-US" altLang="zh-CN" sz="10000" b="1" dirty="0" smtClean="0">
                <a:solidFill>
                  <a:schemeClr val="bg1"/>
                </a:solidFill>
                <a:latin typeface="微软雅黑" panose="020B0503020204020204" pitchFamily="34" charset="-122"/>
                <a:ea typeface="微软雅黑" panose="020B0503020204020204" pitchFamily="34" charset="-122"/>
              </a:rPr>
              <a:t>Thanks</a:t>
            </a:r>
            <a:endParaRPr lang="en-US" altLang="zh-CN" sz="100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rot="900436">
            <a:off x="1190898" y="3856296"/>
            <a:ext cx="374729" cy="387261"/>
            <a:chOff x="2581276" y="3682999"/>
            <a:chExt cx="967765" cy="1000125"/>
          </a:xfrm>
        </p:grpSpPr>
        <p:sp>
          <p:nvSpPr>
            <p:cNvPr id="5" name="Freeform 9"/>
            <p:cNvSpPr>
              <a:spLocks/>
            </p:cNvSpPr>
            <p:nvPr/>
          </p:nvSpPr>
          <p:spPr bwMode="auto">
            <a:xfrm>
              <a:off x="2581276" y="3720416"/>
              <a:ext cx="924281" cy="962708"/>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6" name="Freeform 10"/>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7" name="Freeform 11"/>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8" name="Freeform 15"/>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9" name="Freeform 16"/>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10" name="文本框 9"/>
          <p:cNvSpPr txBox="1"/>
          <p:nvPr/>
        </p:nvSpPr>
        <p:spPr>
          <a:xfrm>
            <a:off x="1820660" y="3868231"/>
            <a:ext cx="2630658"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17801016282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Freeform 23"/>
          <p:cNvSpPr>
            <a:spLocks noEditPoints="1"/>
          </p:cNvSpPr>
          <p:nvPr/>
        </p:nvSpPr>
        <p:spPr bwMode="auto">
          <a:xfrm>
            <a:off x="1160592" y="4450108"/>
            <a:ext cx="443461" cy="267916"/>
          </a:xfrm>
          <a:custGeom>
            <a:avLst/>
            <a:gdLst>
              <a:gd name="T0" fmla="*/ 1103 w 1109"/>
              <a:gd name="T1" fmla="*/ 46 h 670"/>
              <a:gd name="T2" fmla="*/ 645 w 1109"/>
              <a:gd name="T3" fmla="*/ 355 h 670"/>
              <a:gd name="T4" fmla="*/ 605 w 1109"/>
              <a:gd name="T5" fmla="*/ 376 h 670"/>
              <a:gd name="T6" fmla="*/ 556 w 1109"/>
              <a:gd name="T7" fmla="*/ 383 h 670"/>
              <a:gd name="T8" fmla="*/ 556 w 1109"/>
              <a:gd name="T9" fmla="*/ 383 h 670"/>
              <a:gd name="T10" fmla="*/ 505 w 1109"/>
              <a:gd name="T11" fmla="*/ 376 h 670"/>
              <a:gd name="T12" fmla="*/ 464 w 1109"/>
              <a:gd name="T13" fmla="*/ 355 h 670"/>
              <a:gd name="T14" fmla="*/ 7 w 1109"/>
              <a:gd name="T15" fmla="*/ 44 h 670"/>
              <a:gd name="T16" fmla="*/ 3 w 1109"/>
              <a:gd name="T17" fmla="*/ 59 h 670"/>
              <a:gd name="T18" fmla="*/ 0 w 1109"/>
              <a:gd name="T19" fmla="*/ 574 h 670"/>
              <a:gd name="T20" fmla="*/ 3 w 1109"/>
              <a:gd name="T21" fmla="*/ 593 h 670"/>
              <a:gd name="T22" fmla="*/ 17 w 1109"/>
              <a:gd name="T23" fmla="*/ 627 h 670"/>
              <a:gd name="T24" fmla="*/ 43 w 1109"/>
              <a:gd name="T25" fmla="*/ 653 h 670"/>
              <a:gd name="T26" fmla="*/ 77 w 1109"/>
              <a:gd name="T27" fmla="*/ 668 h 670"/>
              <a:gd name="T28" fmla="*/ 1013 w 1109"/>
              <a:gd name="T29" fmla="*/ 670 h 670"/>
              <a:gd name="T30" fmla="*/ 1032 w 1109"/>
              <a:gd name="T31" fmla="*/ 668 h 670"/>
              <a:gd name="T32" fmla="*/ 1066 w 1109"/>
              <a:gd name="T33" fmla="*/ 653 h 670"/>
              <a:gd name="T34" fmla="*/ 1092 w 1109"/>
              <a:gd name="T35" fmla="*/ 627 h 670"/>
              <a:gd name="T36" fmla="*/ 1107 w 1109"/>
              <a:gd name="T37" fmla="*/ 593 h 670"/>
              <a:gd name="T38" fmla="*/ 1109 w 1109"/>
              <a:gd name="T39" fmla="*/ 76 h 670"/>
              <a:gd name="T40" fmla="*/ 1107 w 1109"/>
              <a:gd name="T41" fmla="*/ 61 h 670"/>
              <a:gd name="T42" fmla="*/ 1103 w 1109"/>
              <a:gd name="T43" fmla="*/ 44 h 670"/>
              <a:gd name="T44" fmla="*/ 103 w 1109"/>
              <a:gd name="T45" fmla="*/ 606 h 670"/>
              <a:gd name="T46" fmla="*/ 96 w 1109"/>
              <a:gd name="T47" fmla="*/ 610 h 670"/>
              <a:gd name="T48" fmla="*/ 90 w 1109"/>
              <a:gd name="T49" fmla="*/ 610 h 670"/>
              <a:gd name="T50" fmla="*/ 73 w 1109"/>
              <a:gd name="T51" fmla="*/ 604 h 670"/>
              <a:gd name="T52" fmla="*/ 69 w 1109"/>
              <a:gd name="T53" fmla="*/ 595 h 670"/>
              <a:gd name="T54" fmla="*/ 69 w 1109"/>
              <a:gd name="T55" fmla="*/ 587 h 670"/>
              <a:gd name="T56" fmla="*/ 77 w 1109"/>
              <a:gd name="T57" fmla="*/ 574 h 670"/>
              <a:gd name="T58" fmla="*/ 352 w 1109"/>
              <a:gd name="T59" fmla="*/ 368 h 670"/>
              <a:gd name="T60" fmla="*/ 364 w 1109"/>
              <a:gd name="T61" fmla="*/ 363 h 670"/>
              <a:gd name="T62" fmla="*/ 373 w 1109"/>
              <a:gd name="T63" fmla="*/ 366 h 670"/>
              <a:gd name="T64" fmla="*/ 379 w 1109"/>
              <a:gd name="T65" fmla="*/ 372 h 670"/>
              <a:gd name="T66" fmla="*/ 383 w 1109"/>
              <a:gd name="T67" fmla="*/ 387 h 670"/>
              <a:gd name="T68" fmla="*/ 381 w 1109"/>
              <a:gd name="T69" fmla="*/ 395 h 670"/>
              <a:gd name="T70" fmla="*/ 375 w 1109"/>
              <a:gd name="T71" fmla="*/ 402 h 670"/>
              <a:gd name="T72" fmla="*/ 1043 w 1109"/>
              <a:gd name="T73" fmla="*/ 602 h 670"/>
              <a:gd name="T74" fmla="*/ 1026 w 1109"/>
              <a:gd name="T75" fmla="*/ 610 h 670"/>
              <a:gd name="T76" fmla="*/ 1020 w 1109"/>
              <a:gd name="T77" fmla="*/ 610 h 670"/>
              <a:gd name="T78" fmla="*/ 730 w 1109"/>
              <a:gd name="T79" fmla="*/ 398 h 670"/>
              <a:gd name="T80" fmla="*/ 726 w 1109"/>
              <a:gd name="T81" fmla="*/ 391 h 670"/>
              <a:gd name="T82" fmla="*/ 724 w 1109"/>
              <a:gd name="T83" fmla="*/ 374 h 670"/>
              <a:gd name="T84" fmla="*/ 726 w 1109"/>
              <a:gd name="T85" fmla="*/ 368 h 670"/>
              <a:gd name="T86" fmla="*/ 743 w 1109"/>
              <a:gd name="T87" fmla="*/ 359 h 670"/>
              <a:gd name="T88" fmla="*/ 749 w 1109"/>
              <a:gd name="T89" fmla="*/ 359 h 670"/>
              <a:gd name="T90" fmla="*/ 1039 w 1109"/>
              <a:gd name="T91" fmla="*/ 572 h 670"/>
              <a:gd name="T92" fmla="*/ 1045 w 1109"/>
              <a:gd name="T93" fmla="*/ 578 h 670"/>
              <a:gd name="T94" fmla="*/ 1047 w 1109"/>
              <a:gd name="T95" fmla="*/ 587 h 670"/>
              <a:gd name="T96" fmla="*/ 1043 w 1109"/>
              <a:gd name="T97" fmla="*/ 602 h 670"/>
              <a:gd name="T98" fmla="*/ 556 w 1109"/>
              <a:gd name="T99" fmla="*/ 336 h 670"/>
              <a:gd name="T100" fmla="*/ 573 w 1109"/>
              <a:gd name="T101" fmla="*/ 334 h 670"/>
              <a:gd name="T102" fmla="*/ 605 w 1109"/>
              <a:gd name="T103" fmla="*/ 325 h 670"/>
              <a:gd name="T104" fmla="*/ 1075 w 1109"/>
              <a:gd name="T105" fmla="*/ 6 h 670"/>
              <a:gd name="T106" fmla="*/ 1062 w 1109"/>
              <a:gd name="T107" fmla="*/ 2 h 670"/>
              <a:gd name="T108" fmla="*/ 69 w 1109"/>
              <a:gd name="T109" fmla="*/ 0 h 670"/>
              <a:gd name="T110" fmla="*/ 51 w 1109"/>
              <a:gd name="T111" fmla="*/ 2 h 670"/>
              <a:gd name="T112" fmla="*/ 492 w 1109"/>
              <a:gd name="T113" fmla="*/ 317 h 670"/>
              <a:gd name="T114" fmla="*/ 505 w 1109"/>
              <a:gd name="T115" fmla="*/ 325 h 670"/>
              <a:gd name="T116" fmla="*/ 537 w 1109"/>
              <a:gd name="T117" fmla="*/ 334 h 670"/>
              <a:gd name="T118" fmla="*/ 556 w 1109"/>
              <a:gd name="T119" fmla="*/ 336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9" h="670">
                <a:moveTo>
                  <a:pt x="1103" y="44"/>
                </a:moveTo>
                <a:lnTo>
                  <a:pt x="1103" y="46"/>
                </a:lnTo>
                <a:lnTo>
                  <a:pt x="645" y="355"/>
                </a:lnTo>
                <a:lnTo>
                  <a:pt x="645" y="355"/>
                </a:lnTo>
                <a:lnTo>
                  <a:pt x="626" y="368"/>
                </a:lnTo>
                <a:lnTo>
                  <a:pt x="605" y="376"/>
                </a:lnTo>
                <a:lnTo>
                  <a:pt x="581" y="380"/>
                </a:lnTo>
                <a:lnTo>
                  <a:pt x="556" y="383"/>
                </a:lnTo>
                <a:lnTo>
                  <a:pt x="556" y="383"/>
                </a:lnTo>
                <a:lnTo>
                  <a:pt x="556" y="383"/>
                </a:lnTo>
                <a:lnTo>
                  <a:pt x="530" y="380"/>
                </a:lnTo>
                <a:lnTo>
                  <a:pt x="505" y="376"/>
                </a:lnTo>
                <a:lnTo>
                  <a:pt x="483" y="368"/>
                </a:lnTo>
                <a:lnTo>
                  <a:pt x="464" y="355"/>
                </a:lnTo>
                <a:lnTo>
                  <a:pt x="9" y="46"/>
                </a:lnTo>
                <a:lnTo>
                  <a:pt x="7" y="44"/>
                </a:lnTo>
                <a:lnTo>
                  <a:pt x="7" y="44"/>
                </a:lnTo>
                <a:lnTo>
                  <a:pt x="3" y="59"/>
                </a:lnTo>
                <a:lnTo>
                  <a:pt x="0" y="76"/>
                </a:lnTo>
                <a:lnTo>
                  <a:pt x="0" y="574"/>
                </a:lnTo>
                <a:lnTo>
                  <a:pt x="0" y="574"/>
                </a:lnTo>
                <a:lnTo>
                  <a:pt x="3" y="593"/>
                </a:lnTo>
                <a:lnTo>
                  <a:pt x="9" y="610"/>
                </a:lnTo>
                <a:lnTo>
                  <a:pt x="17" y="627"/>
                </a:lnTo>
                <a:lnTo>
                  <a:pt x="30" y="642"/>
                </a:lnTo>
                <a:lnTo>
                  <a:pt x="43" y="653"/>
                </a:lnTo>
                <a:lnTo>
                  <a:pt x="60" y="661"/>
                </a:lnTo>
                <a:lnTo>
                  <a:pt x="77" y="668"/>
                </a:lnTo>
                <a:lnTo>
                  <a:pt x="96" y="670"/>
                </a:lnTo>
                <a:lnTo>
                  <a:pt x="1013" y="670"/>
                </a:lnTo>
                <a:lnTo>
                  <a:pt x="1013" y="670"/>
                </a:lnTo>
                <a:lnTo>
                  <a:pt x="1032" y="668"/>
                </a:lnTo>
                <a:lnTo>
                  <a:pt x="1049" y="661"/>
                </a:lnTo>
                <a:lnTo>
                  <a:pt x="1066" y="653"/>
                </a:lnTo>
                <a:lnTo>
                  <a:pt x="1081" y="642"/>
                </a:lnTo>
                <a:lnTo>
                  <a:pt x="1092" y="627"/>
                </a:lnTo>
                <a:lnTo>
                  <a:pt x="1100" y="610"/>
                </a:lnTo>
                <a:lnTo>
                  <a:pt x="1107" y="593"/>
                </a:lnTo>
                <a:lnTo>
                  <a:pt x="1109" y="574"/>
                </a:lnTo>
                <a:lnTo>
                  <a:pt x="1109" y="76"/>
                </a:lnTo>
                <a:lnTo>
                  <a:pt x="1109" y="76"/>
                </a:lnTo>
                <a:lnTo>
                  <a:pt x="1107" y="61"/>
                </a:lnTo>
                <a:lnTo>
                  <a:pt x="1103" y="44"/>
                </a:lnTo>
                <a:lnTo>
                  <a:pt x="1103" y="44"/>
                </a:lnTo>
                <a:close/>
                <a:moveTo>
                  <a:pt x="375" y="402"/>
                </a:moveTo>
                <a:lnTo>
                  <a:pt x="103" y="606"/>
                </a:lnTo>
                <a:lnTo>
                  <a:pt x="103" y="606"/>
                </a:lnTo>
                <a:lnTo>
                  <a:pt x="96" y="610"/>
                </a:lnTo>
                <a:lnTo>
                  <a:pt x="90" y="610"/>
                </a:lnTo>
                <a:lnTo>
                  <a:pt x="90" y="610"/>
                </a:lnTo>
                <a:lnTo>
                  <a:pt x="79" y="608"/>
                </a:lnTo>
                <a:lnTo>
                  <a:pt x="73" y="604"/>
                </a:lnTo>
                <a:lnTo>
                  <a:pt x="73" y="604"/>
                </a:lnTo>
                <a:lnTo>
                  <a:pt x="69" y="595"/>
                </a:lnTo>
                <a:lnTo>
                  <a:pt x="69" y="587"/>
                </a:lnTo>
                <a:lnTo>
                  <a:pt x="69" y="587"/>
                </a:lnTo>
                <a:lnTo>
                  <a:pt x="71" y="578"/>
                </a:lnTo>
                <a:lnTo>
                  <a:pt x="77" y="574"/>
                </a:lnTo>
                <a:lnTo>
                  <a:pt x="352" y="368"/>
                </a:lnTo>
                <a:lnTo>
                  <a:pt x="352" y="368"/>
                </a:lnTo>
                <a:lnTo>
                  <a:pt x="356" y="366"/>
                </a:lnTo>
                <a:lnTo>
                  <a:pt x="364" y="363"/>
                </a:lnTo>
                <a:lnTo>
                  <a:pt x="364" y="363"/>
                </a:lnTo>
                <a:lnTo>
                  <a:pt x="373" y="366"/>
                </a:lnTo>
                <a:lnTo>
                  <a:pt x="379" y="372"/>
                </a:lnTo>
                <a:lnTo>
                  <a:pt x="379" y="372"/>
                </a:lnTo>
                <a:lnTo>
                  <a:pt x="383" y="380"/>
                </a:lnTo>
                <a:lnTo>
                  <a:pt x="383" y="387"/>
                </a:lnTo>
                <a:lnTo>
                  <a:pt x="383" y="387"/>
                </a:lnTo>
                <a:lnTo>
                  <a:pt x="381" y="395"/>
                </a:lnTo>
                <a:lnTo>
                  <a:pt x="375" y="402"/>
                </a:lnTo>
                <a:lnTo>
                  <a:pt x="375" y="402"/>
                </a:lnTo>
                <a:close/>
                <a:moveTo>
                  <a:pt x="1043" y="602"/>
                </a:moveTo>
                <a:lnTo>
                  <a:pt x="1043" y="602"/>
                </a:lnTo>
                <a:lnTo>
                  <a:pt x="1037" y="608"/>
                </a:lnTo>
                <a:lnTo>
                  <a:pt x="1026" y="610"/>
                </a:lnTo>
                <a:lnTo>
                  <a:pt x="1026" y="610"/>
                </a:lnTo>
                <a:lnTo>
                  <a:pt x="1020" y="610"/>
                </a:lnTo>
                <a:lnTo>
                  <a:pt x="1013" y="606"/>
                </a:lnTo>
                <a:lnTo>
                  <a:pt x="730" y="398"/>
                </a:lnTo>
                <a:lnTo>
                  <a:pt x="730" y="398"/>
                </a:lnTo>
                <a:lnTo>
                  <a:pt x="726" y="391"/>
                </a:lnTo>
                <a:lnTo>
                  <a:pt x="722" y="383"/>
                </a:lnTo>
                <a:lnTo>
                  <a:pt x="724" y="374"/>
                </a:lnTo>
                <a:lnTo>
                  <a:pt x="726" y="368"/>
                </a:lnTo>
                <a:lnTo>
                  <a:pt x="726" y="368"/>
                </a:lnTo>
                <a:lnTo>
                  <a:pt x="735" y="361"/>
                </a:lnTo>
                <a:lnTo>
                  <a:pt x="743" y="359"/>
                </a:lnTo>
                <a:lnTo>
                  <a:pt x="743" y="359"/>
                </a:lnTo>
                <a:lnTo>
                  <a:pt x="749" y="359"/>
                </a:lnTo>
                <a:lnTo>
                  <a:pt x="756" y="363"/>
                </a:lnTo>
                <a:lnTo>
                  <a:pt x="1039" y="572"/>
                </a:lnTo>
                <a:lnTo>
                  <a:pt x="1039" y="572"/>
                </a:lnTo>
                <a:lnTo>
                  <a:pt x="1045" y="578"/>
                </a:lnTo>
                <a:lnTo>
                  <a:pt x="1047" y="587"/>
                </a:lnTo>
                <a:lnTo>
                  <a:pt x="1047" y="587"/>
                </a:lnTo>
                <a:lnTo>
                  <a:pt x="1047" y="595"/>
                </a:lnTo>
                <a:lnTo>
                  <a:pt x="1043" y="602"/>
                </a:lnTo>
                <a:lnTo>
                  <a:pt x="1043" y="602"/>
                </a:lnTo>
                <a:close/>
                <a:moveTo>
                  <a:pt x="556" y="336"/>
                </a:moveTo>
                <a:lnTo>
                  <a:pt x="556" y="336"/>
                </a:lnTo>
                <a:lnTo>
                  <a:pt x="573" y="334"/>
                </a:lnTo>
                <a:lnTo>
                  <a:pt x="590" y="329"/>
                </a:lnTo>
                <a:lnTo>
                  <a:pt x="605" y="325"/>
                </a:lnTo>
                <a:lnTo>
                  <a:pt x="617" y="317"/>
                </a:lnTo>
                <a:lnTo>
                  <a:pt x="1075" y="6"/>
                </a:lnTo>
                <a:lnTo>
                  <a:pt x="1075" y="6"/>
                </a:lnTo>
                <a:lnTo>
                  <a:pt x="1062" y="2"/>
                </a:lnTo>
                <a:lnTo>
                  <a:pt x="1047" y="0"/>
                </a:lnTo>
                <a:lnTo>
                  <a:pt x="69" y="0"/>
                </a:lnTo>
                <a:lnTo>
                  <a:pt x="69" y="0"/>
                </a:lnTo>
                <a:lnTo>
                  <a:pt x="51" y="2"/>
                </a:lnTo>
                <a:lnTo>
                  <a:pt x="34" y="6"/>
                </a:lnTo>
                <a:lnTo>
                  <a:pt x="492" y="317"/>
                </a:lnTo>
                <a:lnTo>
                  <a:pt x="492" y="317"/>
                </a:lnTo>
                <a:lnTo>
                  <a:pt x="505" y="325"/>
                </a:lnTo>
                <a:lnTo>
                  <a:pt x="520" y="329"/>
                </a:lnTo>
                <a:lnTo>
                  <a:pt x="537" y="334"/>
                </a:lnTo>
                <a:lnTo>
                  <a:pt x="556" y="336"/>
                </a:lnTo>
                <a:lnTo>
                  <a:pt x="556" y="3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2" name="文本框 11"/>
          <p:cNvSpPr txBox="1"/>
          <p:nvPr/>
        </p:nvSpPr>
        <p:spPr>
          <a:xfrm>
            <a:off x="1820660" y="4382270"/>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pitchFamily="34" charset="-122"/>
                <a:ea typeface="微软雅黑" panose="020B0503020204020204" pitchFamily="34" charset="-122"/>
              </a:rPr>
              <a:t>zhaoyi@buaa.edu.cn</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136966" y="4912307"/>
            <a:ext cx="537914" cy="381641"/>
            <a:chOff x="328613" y="4324350"/>
            <a:chExt cx="1841500" cy="1306513"/>
          </a:xfrm>
        </p:grpSpPr>
        <p:sp>
          <p:nvSpPr>
            <p:cNvPr id="14" name="Freeform 14"/>
            <p:cNvSpPr>
              <a:spLocks/>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5" name="Freeform 15"/>
            <p:cNvSpPr>
              <a:spLocks/>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6" name="Freeform 16"/>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17" name="文本框 16"/>
          <p:cNvSpPr txBox="1"/>
          <p:nvPr/>
        </p:nvSpPr>
        <p:spPr>
          <a:xfrm>
            <a:off x="1837596" y="4974935"/>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pitchFamily="34" charset="-122"/>
                <a:ea typeface="微软雅黑" panose="020B0503020204020204" pitchFamily="34" charset="-122"/>
              </a:rPr>
              <a:t>iCourse</a:t>
            </a:r>
            <a:r>
              <a:rPr lang="zh-CN" altLang="en-US" dirty="0" smtClean="0">
                <a:solidFill>
                  <a:schemeClr val="bg1"/>
                </a:solidFill>
                <a:latin typeface="微软雅黑" panose="020B0503020204020204" pitchFamily="34" charset="-122"/>
                <a:ea typeface="微软雅黑" panose="020B0503020204020204" pitchFamily="34" charset="-122"/>
              </a:rPr>
              <a:t>开发团队</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716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640" y="2299546"/>
            <a:ext cx="5327904" cy="3389376"/>
          </a:xfrm>
          <a:prstGeom prst="rect">
            <a:avLst/>
          </a:prstGeom>
        </p:spPr>
      </p:pic>
      <p:grpSp>
        <p:nvGrpSpPr>
          <p:cNvPr id="3" name="组合 71"/>
          <p:cNvGrpSpPr>
            <a:grpSpLocks/>
          </p:cNvGrpSpPr>
          <p:nvPr/>
        </p:nvGrpSpPr>
        <p:grpSpPr bwMode="auto">
          <a:xfrm rot="10800000">
            <a:off x="3562350" y="4486275"/>
            <a:ext cx="1036638" cy="315913"/>
            <a:chOff x="0" y="0"/>
            <a:chExt cx="1620032" cy="504056"/>
          </a:xfrm>
        </p:grpSpPr>
        <p:sp>
          <p:nvSpPr>
            <p:cNvPr id="4" name="直接连接符 72"/>
            <p:cNvSpPr>
              <a:spLocks noChangeShapeType="1"/>
            </p:cNvSpPr>
            <p:nvPr/>
          </p:nvSpPr>
          <p:spPr bwMode="auto">
            <a:xfrm flipV="1">
              <a:off x="0" y="0"/>
              <a:ext cx="288032" cy="504056"/>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直接连接符 73"/>
            <p:cNvSpPr>
              <a:spLocks noChangeShapeType="1"/>
            </p:cNvSpPr>
            <p:nvPr/>
          </p:nvSpPr>
          <p:spPr bwMode="auto">
            <a:xfrm>
              <a:off x="288032" y="0"/>
              <a:ext cx="1332000" cy="1"/>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组合 68"/>
          <p:cNvGrpSpPr>
            <a:grpSpLocks/>
          </p:cNvGrpSpPr>
          <p:nvPr/>
        </p:nvGrpSpPr>
        <p:grpSpPr bwMode="auto">
          <a:xfrm flipH="1">
            <a:off x="3867150" y="2205038"/>
            <a:ext cx="1274763" cy="504825"/>
            <a:chOff x="0" y="0"/>
            <a:chExt cx="1620032" cy="504056"/>
          </a:xfrm>
        </p:grpSpPr>
        <p:sp>
          <p:nvSpPr>
            <p:cNvPr id="7" name="直接连接符 69"/>
            <p:cNvSpPr>
              <a:spLocks noChangeShapeType="1"/>
            </p:cNvSpPr>
            <p:nvPr/>
          </p:nvSpPr>
          <p:spPr bwMode="auto">
            <a:xfrm flipV="1">
              <a:off x="0" y="0"/>
              <a:ext cx="288032" cy="504056"/>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直接连接符 70"/>
            <p:cNvSpPr>
              <a:spLocks noChangeShapeType="1"/>
            </p:cNvSpPr>
            <p:nvPr/>
          </p:nvSpPr>
          <p:spPr bwMode="auto">
            <a:xfrm>
              <a:off x="288032" y="0"/>
              <a:ext cx="1332000" cy="1"/>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组合 28"/>
          <p:cNvGrpSpPr>
            <a:grpSpLocks/>
          </p:cNvGrpSpPr>
          <p:nvPr/>
        </p:nvGrpSpPr>
        <p:grpSpPr bwMode="auto">
          <a:xfrm>
            <a:off x="6743700" y="2206625"/>
            <a:ext cx="1619250" cy="503238"/>
            <a:chOff x="0" y="0"/>
            <a:chExt cx="1620032" cy="504056"/>
          </a:xfrm>
        </p:grpSpPr>
        <p:sp>
          <p:nvSpPr>
            <p:cNvPr id="10" name="直接连接符 25"/>
            <p:cNvSpPr>
              <a:spLocks noChangeShapeType="1"/>
            </p:cNvSpPr>
            <p:nvPr/>
          </p:nvSpPr>
          <p:spPr bwMode="auto">
            <a:xfrm flipV="1">
              <a:off x="0" y="0"/>
              <a:ext cx="288032" cy="504056"/>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27"/>
            <p:cNvSpPr>
              <a:spLocks noChangeShapeType="1"/>
            </p:cNvSpPr>
            <p:nvPr/>
          </p:nvSpPr>
          <p:spPr bwMode="auto">
            <a:xfrm>
              <a:off x="288032" y="0"/>
              <a:ext cx="1332000" cy="1"/>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组合 47"/>
          <p:cNvGrpSpPr>
            <a:grpSpLocks/>
          </p:cNvGrpSpPr>
          <p:nvPr/>
        </p:nvGrpSpPr>
        <p:grpSpPr bwMode="auto">
          <a:xfrm>
            <a:off x="8413750" y="1520825"/>
            <a:ext cx="1492250" cy="1260475"/>
            <a:chOff x="0" y="0"/>
            <a:chExt cx="2025987" cy="1708431"/>
          </a:xfrm>
        </p:grpSpPr>
        <p:grpSp>
          <p:nvGrpSpPr>
            <p:cNvPr id="13" name="组合 46"/>
            <p:cNvGrpSpPr>
              <a:grpSpLocks/>
            </p:cNvGrpSpPr>
            <p:nvPr/>
          </p:nvGrpSpPr>
          <p:grpSpPr bwMode="auto">
            <a:xfrm>
              <a:off x="0" y="412287"/>
              <a:ext cx="2025987" cy="1296144"/>
              <a:chOff x="0" y="0"/>
              <a:chExt cx="2025987" cy="1296144"/>
            </a:xfrm>
          </p:grpSpPr>
          <p:sp>
            <p:nvSpPr>
              <p:cNvPr id="20" name="矩形 29"/>
              <p:cNvSpPr>
                <a:spLocks noChangeArrowheads="1"/>
              </p:cNvSpPr>
              <p:nvPr/>
            </p:nvSpPr>
            <p:spPr bwMode="auto">
              <a:xfrm>
                <a:off x="0" y="0"/>
                <a:ext cx="2025987" cy="1296144"/>
              </a:xfrm>
              <a:prstGeom prst="rect">
                <a:avLst/>
              </a:prstGeom>
              <a:noFill/>
              <a:ln w="57150">
                <a:solidFill>
                  <a:srgbClr val="7F7F7F"/>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1" name="矩形 34"/>
              <p:cNvSpPr>
                <a:spLocks noChangeArrowheads="1"/>
              </p:cNvSpPr>
              <p:nvPr/>
            </p:nvSpPr>
            <p:spPr bwMode="auto">
              <a:xfrm>
                <a:off x="0" y="1080120"/>
                <a:ext cx="2025987" cy="216024"/>
              </a:xfrm>
              <a:prstGeom prst="rect">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2" name="直接连接符 36"/>
              <p:cNvSpPr>
                <a:spLocks noChangeShapeType="1"/>
              </p:cNvSpPr>
              <p:nvPr/>
            </p:nvSpPr>
            <p:spPr bwMode="auto">
              <a:xfrm>
                <a:off x="801892" y="1224136"/>
                <a:ext cx="360000" cy="1"/>
              </a:xfrm>
              <a:prstGeom prst="line">
                <a:avLst/>
              </a:prstGeom>
              <a:noFill/>
              <a:ln w="57150">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组合 42"/>
            <p:cNvGrpSpPr>
              <a:grpSpLocks/>
            </p:cNvGrpSpPr>
            <p:nvPr/>
          </p:nvGrpSpPr>
          <p:grpSpPr bwMode="auto">
            <a:xfrm>
              <a:off x="551734" y="52255"/>
              <a:ext cx="430158" cy="360032"/>
              <a:chOff x="0" y="0"/>
              <a:chExt cx="430158" cy="360032"/>
            </a:xfrm>
          </p:grpSpPr>
          <p:sp>
            <p:nvSpPr>
              <p:cNvPr id="18" name="直接连接符 38"/>
              <p:cNvSpPr>
                <a:spLocks noChangeShapeType="1"/>
              </p:cNvSpPr>
              <p:nvPr/>
            </p:nvSpPr>
            <p:spPr bwMode="auto">
              <a:xfrm>
                <a:off x="70118" y="72000"/>
                <a:ext cx="360040" cy="288032"/>
              </a:xfrm>
              <a:prstGeom prst="line">
                <a:avLst/>
              </a:prstGeom>
              <a:noFill/>
              <a:ln w="571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椭圆 39"/>
              <p:cNvSpPr>
                <a:spLocks noChangeArrowheads="1"/>
              </p:cNvSpPr>
              <p:nvPr/>
            </p:nvSpPr>
            <p:spPr bwMode="auto">
              <a:xfrm>
                <a:off x="0" y="0"/>
                <a:ext cx="144000" cy="144000"/>
              </a:xfrm>
              <a:prstGeom prst="ellipse">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grpSp>
        <p:grpSp>
          <p:nvGrpSpPr>
            <p:cNvPr id="15" name="组合 43"/>
            <p:cNvGrpSpPr>
              <a:grpSpLocks/>
            </p:cNvGrpSpPr>
            <p:nvPr/>
          </p:nvGrpSpPr>
          <p:grpSpPr bwMode="auto">
            <a:xfrm rot="5861688">
              <a:off x="1044124" y="35063"/>
              <a:ext cx="430158" cy="360032"/>
              <a:chOff x="0" y="0"/>
              <a:chExt cx="430158" cy="360032"/>
            </a:xfrm>
          </p:grpSpPr>
          <p:sp>
            <p:nvSpPr>
              <p:cNvPr id="16" name="直接连接符 44"/>
              <p:cNvSpPr>
                <a:spLocks noChangeShapeType="1"/>
              </p:cNvSpPr>
              <p:nvPr/>
            </p:nvSpPr>
            <p:spPr bwMode="auto">
              <a:xfrm>
                <a:off x="70118" y="72000"/>
                <a:ext cx="360040" cy="288032"/>
              </a:xfrm>
              <a:prstGeom prst="line">
                <a:avLst/>
              </a:prstGeom>
              <a:noFill/>
              <a:ln w="57150">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椭圆 45"/>
              <p:cNvSpPr>
                <a:spLocks noChangeArrowheads="1"/>
              </p:cNvSpPr>
              <p:nvPr/>
            </p:nvSpPr>
            <p:spPr bwMode="auto">
              <a:xfrm>
                <a:off x="0" y="0"/>
                <a:ext cx="144000" cy="144000"/>
              </a:xfrm>
              <a:prstGeom prst="ellipse">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grpSp>
      </p:grpSp>
      <p:grpSp>
        <p:nvGrpSpPr>
          <p:cNvPr id="23" name="组合 54"/>
          <p:cNvGrpSpPr>
            <a:grpSpLocks/>
          </p:cNvGrpSpPr>
          <p:nvPr/>
        </p:nvGrpSpPr>
        <p:grpSpPr bwMode="auto">
          <a:xfrm>
            <a:off x="8413750" y="4216400"/>
            <a:ext cx="790575" cy="1368425"/>
            <a:chOff x="0" y="0"/>
            <a:chExt cx="792088" cy="1368153"/>
          </a:xfrm>
        </p:grpSpPr>
        <p:grpSp>
          <p:nvGrpSpPr>
            <p:cNvPr id="24" name="组合 51"/>
            <p:cNvGrpSpPr>
              <a:grpSpLocks/>
            </p:cNvGrpSpPr>
            <p:nvPr/>
          </p:nvGrpSpPr>
          <p:grpSpPr bwMode="auto">
            <a:xfrm>
              <a:off x="0" y="1"/>
              <a:ext cx="792088" cy="1368152"/>
              <a:chOff x="0" y="0"/>
              <a:chExt cx="792088" cy="1368152"/>
            </a:xfrm>
          </p:grpSpPr>
          <p:sp>
            <p:nvSpPr>
              <p:cNvPr id="27" name="矩形 48"/>
              <p:cNvSpPr>
                <a:spLocks noChangeArrowheads="1"/>
              </p:cNvSpPr>
              <p:nvPr/>
            </p:nvSpPr>
            <p:spPr bwMode="auto">
              <a:xfrm>
                <a:off x="0" y="0"/>
                <a:ext cx="792088" cy="1368152"/>
              </a:xfrm>
              <a:prstGeom prst="rect">
                <a:avLst/>
              </a:prstGeom>
              <a:solidFill>
                <a:schemeClr val="bg1"/>
              </a:solidFill>
              <a:ln w="57150">
                <a:solidFill>
                  <a:srgbClr val="7F7F7F"/>
                </a:solidFill>
                <a:bevel/>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8" name="矩形 49"/>
              <p:cNvSpPr>
                <a:spLocks noChangeArrowheads="1"/>
              </p:cNvSpPr>
              <p:nvPr/>
            </p:nvSpPr>
            <p:spPr bwMode="auto">
              <a:xfrm>
                <a:off x="0" y="1152128"/>
                <a:ext cx="792088" cy="216024"/>
              </a:xfrm>
              <a:prstGeom prst="rect">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9" name="椭圆 50"/>
              <p:cNvSpPr>
                <a:spLocks noChangeArrowheads="1"/>
              </p:cNvSpPr>
              <p:nvPr/>
            </p:nvSpPr>
            <p:spPr bwMode="auto">
              <a:xfrm>
                <a:off x="324044" y="1224152"/>
                <a:ext cx="144000" cy="144000"/>
              </a:xfrm>
              <a:prstGeom prst="ellipse">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grpSp>
        <p:sp>
          <p:nvSpPr>
            <p:cNvPr id="25" name="矩形 52"/>
            <p:cNvSpPr>
              <a:spLocks noChangeArrowheads="1"/>
            </p:cNvSpPr>
            <p:nvPr/>
          </p:nvSpPr>
          <p:spPr bwMode="auto">
            <a:xfrm>
              <a:off x="0" y="0"/>
              <a:ext cx="792088" cy="129657"/>
            </a:xfrm>
            <a:prstGeom prst="rect">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26" name="直接连接符 53"/>
            <p:cNvSpPr>
              <a:spLocks noChangeShapeType="1"/>
            </p:cNvSpPr>
            <p:nvPr/>
          </p:nvSpPr>
          <p:spPr bwMode="auto">
            <a:xfrm>
              <a:off x="324044" y="72009"/>
              <a:ext cx="144000" cy="1"/>
            </a:xfrm>
            <a:prstGeom prst="line">
              <a:avLst/>
            </a:prstGeom>
            <a:noFill/>
            <a:ln w="2857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组合 58"/>
          <p:cNvGrpSpPr>
            <a:grpSpLocks/>
          </p:cNvGrpSpPr>
          <p:nvPr/>
        </p:nvGrpSpPr>
        <p:grpSpPr bwMode="auto">
          <a:xfrm>
            <a:off x="2239963" y="4403725"/>
            <a:ext cx="1662112" cy="825500"/>
            <a:chOff x="0" y="0"/>
            <a:chExt cx="2376264" cy="1180516"/>
          </a:xfrm>
        </p:grpSpPr>
        <p:sp>
          <p:nvSpPr>
            <p:cNvPr id="31" name="矩形 55"/>
            <p:cNvSpPr>
              <a:spLocks noChangeArrowheads="1"/>
            </p:cNvSpPr>
            <p:nvPr/>
          </p:nvSpPr>
          <p:spPr bwMode="auto">
            <a:xfrm>
              <a:off x="318190" y="0"/>
              <a:ext cx="1698034" cy="1008112"/>
            </a:xfrm>
            <a:prstGeom prst="rect">
              <a:avLst/>
            </a:prstGeom>
            <a:solidFill>
              <a:schemeClr val="bg1"/>
            </a:solidFill>
            <a:ln w="57150">
              <a:solidFill>
                <a:srgbClr val="7F7F7F"/>
              </a:solidFill>
              <a:bevel/>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32" name="梯形 56"/>
            <p:cNvSpPr>
              <a:spLocks noChangeArrowheads="1"/>
            </p:cNvSpPr>
            <p:nvPr/>
          </p:nvSpPr>
          <p:spPr bwMode="auto">
            <a:xfrm rot="10800000" flipV="1">
              <a:off x="0" y="1108516"/>
              <a:ext cx="2376264" cy="72000"/>
            </a:xfrm>
            <a:custGeom>
              <a:avLst/>
              <a:gdLst>
                <a:gd name="T0" fmla="*/ 2147483647 w 21600"/>
                <a:gd name="T1" fmla="*/ 400000 h 21600"/>
                <a:gd name="T2" fmla="*/ 2147483647 w 21600"/>
                <a:gd name="T3" fmla="*/ 800000 h 21600"/>
                <a:gd name="T4" fmla="*/ 109178318 w 21600"/>
                <a:gd name="T5" fmla="*/ 400000 h 21600"/>
                <a:gd name="T6" fmla="*/ 2147483647 w 21600"/>
                <a:gd name="T7" fmla="*/ 0 h 21600"/>
                <a:gd name="T8" fmla="*/ 0 60000 65536"/>
                <a:gd name="T9" fmla="*/ 0 60000 65536"/>
                <a:gd name="T10" fmla="*/ 0 60000 65536"/>
                <a:gd name="T11" fmla="*/ 0 60000 65536"/>
                <a:gd name="T12" fmla="*/ 1882 w 21600"/>
                <a:gd name="T13" fmla="*/ 1882 h 21600"/>
                <a:gd name="T14" fmla="*/ 19718 w 21600"/>
                <a:gd name="T15" fmla="*/ 19718 h 21600"/>
              </a:gdLst>
              <a:ahLst/>
              <a:cxnLst>
                <a:cxn ang="T8">
                  <a:pos x="T0" y="T1"/>
                </a:cxn>
                <a:cxn ang="T9">
                  <a:pos x="T2" y="T3"/>
                </a:cxn>
                <a:cxn ang="T10">
                  <a:pos x="T4" y="T5"/>
                </a:cxn>
                <a:cxn ang="T11">
                  <a:pos x="T6" y="T7"/>
                </a:cxn>
              </a:cxnLst>
              <a:rect l="T12" t="T13" r="T14" b="T15"/>
              <a:pathLst>
                <a:path w="21600" h="21600">
                  <a:moveTo>
                    <a:pt x="0" y="0"/>
                  </a:moveTo>
                  <a:lnTo>
                    <a:pt x="163" y="21600"/>
                  </a:lnTo>
                  <a:lnTo>
                    <a:pt x="21437" y="21600"/>
                  </a:lnTo>
                  <a:lnTo>
                    <a:pt x="21600" y="0"/>
                  </a:lnTo>
                  <a:lnTo>
                    <a:pt x="0" y="0"/>
                  </a:lnTo>
                  <a:close/>
                </a:path>
              </a:pathLst>
            </a:cu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33" name="梯形 57"/>
            <p:cNvSpPr>
              <a:spLocks noChangeArrowheads="1"/>
            </p:cNvSpPr>
            <p:nvPr/>
          </p:nvSpPr>
          <p:spPr bwMode="auto">
            <a:xfrm rot="10800000" flipV="1">
              <a:off x="1008112" y="1114310"/>
              <a:ext cx="267107" cy="36000"/>
            </a:xfrm>
            <a:custGeom>
              <a:avLst/>
              <a:gdLst>
                <a:gd name="T0" fmla="*/ 40157581 w 21600"/>
                <a:gd name="T1" fmla="*/ 50000 h 21600"/>
                <a:gd name="T2" fmla="*/ 20423012 w 21600"/>
                <a:gd name="T3" fmla="*/ 100000 h 21600"/>
                <a:gd name="T4" fmla="*/ 688295 w 21600"/>
                <a:gd name="T5" fmla="*/ 50000 h 21600"/>
                <a:gd name="T6" fmla="*/ 20423012 w 21600"/>
                <a:gd name="T7" fmla="*/ 0 h 21600"/>
                <a:gd name="T8" fmla="*/ 0 60000 65536"/>
                <a:gd name="T9" fmla="*/ 0 60000 65536"/>
                <a:gd name="T10" fmla="*/ 0 60000 65536"/>
                <a:gd name="T11" fmla="*/ 0 60000 65536"/>
                <a:gd name="T12" fmla="*/ 2164 w 21600"/>
                <a:gd name="T13" fmla="*/ 2164 h 21600"/>
                <a:gd name="T14" fmla="*/ 19436 w 21600"/>
                <a:gd name="T15" fmla="*/ 19436 h 21600"/>
              </a:gdLst>
              <a:ahLst/>
              <a:cxnLst>
                <a:cxn ang="T8">
                  <a:pos x="T0" y="T1"/>
                </a:cxn>
                <a:cxn ang="T9">
                  <a:pos x="T2" y="T3"/>
                </a:cxn>
                <a:cxn ang="T10">
                  <a:pos x="T4" y="T5"/>
                </a:cxn>
                <a:cxn ang="T11">
                  <a:pos x="T6" y="T7"/>
                </a:cxn>
              </a:cxnLst>
              <a:rect l="T12" t="T13" r="T14" b="T15"/>
              <a:pathLst>
                <a:path w="21600" h="21600">
                  <a:moveTo>
                    <a:pt x="0" y="0"/>
                  </a:moveTo>
                  <a:lnTo>
                    <a:pt x="727" y="21600"/>
                  </a:lnTo>
                  <a:lnTo>
                    <a:pt x="20873" y="21600"/>
                  </a:lnTo>
                  <a:lnTo>
                    <a:pt x="21600" y="0"/>
                  </a:lnTo>
                  <a:lnTo>
                    <a:pt x="0" y="0"/>
                  </a:lnTo>
                  <a:close/>
                </a:path>
              </a:pathLst>
            </a:cu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grpSp>
      <p:grpSp>
        <p:nvGrpSpPr>
          <p:cNvPr id="34" name="组合 67"/>
          <p:cNvGrpSpPr>
            <a:grpSpLocks/>
          </p:cNvGrpSpPr>
          <p:nvPr/>
        </p:nvGrpSpPr>
        <p:grpSpPr bwMode="auto">
          <a:xfrm>
            <a:off x="2908300" y="1795463"/>
            <a:ext cx="993775" cy="979487"/>
            <a:chOff x="0" y="0"/>
            <a:chExt cx="994402" cy="979690"/>
          </a:xfrm>
        </p:grpSpPr>
        <p:grpSp>
          <p:nvGrpSpPr>
            <p:cNvPr id="35" name="组合 60"/>
            <p:cNvGrpSpPr>
              <a:grpSpLocks/>
            </p:cNvGrpSpPr>
            <p:nvPr/>
          </p:nvGrpSpPr>
          <p:grpSpPr bwMode="auto">
            <a:xfrm>
              <a:off x="0" y="0"/>
              <a:ext cx="922394" cy="979690"/>
              <a:chOff x="0" y="0"/>
              <a:chExt cx="792088" cy="1368152"/>
            </a:xfrm>
          </p:grpSpPr>
          <p:sp>
            <p:nvSpPr>
              <p:cNvPr id="37" name="矩形 63"/>
              <p:cNvSpPr>
                <a:spLocks noChangeArrowheads="1"/>
              </p:cNvSpPr>
              <p:nvPr/>
            </p:nvSpPr>
            <p:spPr bwMode="auto">
              <a:xfrm>
                <a:off x="0" y="0"/>
                <a:ext cx="792088" cy="1368152"/>
              </a:xfrm>
              <a:prstGeom prst="rect">
                <a:avLst/>
              </a:prstGeom>
              <a:solidFill>
                <a:schemeClr val="bg1"/>
              </a:solidFill>
              <a:ln w="57150">
                <a:solidFill>
                  <a:srgbClr val="7F7F7F"/>
                </a:solidFill>
                <a:bevel/>
                <a:headEnd/>
                <a:tailEnd/>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38" name="矩形 64"/>
              <p:cNvSpPr>
                <a:spLocks noChangeArrowheads="1"/>
              </p:cNvSpPr>
              <p:nvPr/>
            </p:nvSpPr>
            <p:spPr bwMode="auto">
              <a:xfrm>
                <a:off x="0" y="1152128"/>
                <a:ext cx="792088" cy="216024"/>
              </a:xfrm>
              <a:prstGeom prst="rect">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39" name="椭圆 65"/>
              <p:cNvSpPr>
                <a:spLocks noChangeArrowheads="1"/>
              </p:cNvSpPr>
              <p:nvPr/>
            </p:nvSpPr>
            <p:spPr bwMode="auto">
              <a:xfrm>
                <a:off x="324044" y="1224152"/>
                <a:ext cx="144000" cy="144000"/>
              </a:xfrm>
              <a:prstGeom prst="ellipse">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grpSp>
        <p:sp>
          <p:nvSpPr>
            <p:cNvPr id="36" name="矩形 66"/>
            <p:cNvSpPr>
              <a:spLocks noChangeArrowheads="1"/>
            </p:cNvSpPr>
            <p:nvPr/>
          </p:nvSpPr>
          <p:spPr bwMode="auto">
            <a:xfrm>
              <a:off x="922402" y="143999"/>
              <a:ext cx="72000" cy="216024"/>
            </a:xfrm>
            <a:prstGeom prst="rect">
              <a:avLst/>
            </a:prstGeom>
            <a:solidFill>
              <a:srgbClr val="7F7F7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rgbClr val="FFFFFF"/>
                </a:solidFill>
                <a:latin typeface="宋体" charset="-122"/>
                <a:sym typeface="宋体" charset="-122"/>
              </a:endParaRPr>
            </a:p>
          </p:txBody>
        </p:sp>
      </p:grpSp>
      <p:grpSp>
        <p:nvGrpSpPr>
          <p:cNvPr id="40" name="组合 75"/>
          <p:cNvGrpSpPr>
            <a:grpSpLocks/>
          </p:cNvGrpSpPr>
          <p:nvPr/>
        </p:nvGrpSpPr>
        <p:grpSpPr bwMode="auto">
          <a:xfrm rot="10800000" flipH="1">
            <a:off x="7175500" y="4625975"/>
            <a:ext cx="1238250" cy="420688"/>
            <a:chOff x="0" y="0"/>
            <a:chExt cx="1620032" cy="504056"/>
          </a:xfrm>
        </p:grpSpPr>
        <p:sp>
          <p:nvSpPr>
            <p:cNvPr id="41" name="直接连接符 76"/>
            <p:cNvSpPr>
              <a:spLocks noChangeShapeType="1"/>
            </p:cNvSpPr>
            <p:nvPr/>
          </p:nvSpPr>
          <p:spPr bwMode="auto">
            <a:xfrm flipV="1">
              <a:off x="0" y="0"/>
              <a:ext cx="288032" cy="504056"/>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77"/>
            <p:cNvSpPr>
              <a:spLocks noChangeShapeType="1"/>
            </p:cNvSpPr>
            <p:nvPr/>
          </p:nvSpPr>
          <p:spPr bwMode="auto">
            <a:xfrm>
              <a:off x="288032" y="0"/>
              <a:ext cx="1332000" cy="1"/>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文本框 79"/>
          <p:cNvSpPr>
            <a:spLocks noChangeArrowheads="1"/>
          </p:cNvSpPr>
          <p:nvPr/>
        </p:nvSpPr>
        <p:spPr bwMode="auto">
          <a:xfrm>
            <a:off x="9244013" y="4291013"/>
            <a:ext cx="17399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40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TEXT HERE</a:t>
            </a:r>
            <a:endParaRPr lang="zh-CN" altLang="en-US" sz="240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a:p>
            <a:pPr algn="ctr" eaLnBrk="1" hangingPunct="1">
              <a:buFont typeface="Arial" charset="0"/>
              <a:buNone/>
            </a:pPr>
            <a:r>
              <a:rPr lang="en-US" altLang="zh-CN" sz="5400" b="1">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38%</a:t>
            </a:r>
            <a:endParaRPr lang="zh-CN" altLang="en-US" sz="5400" b="1">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p:txBody>
      </p:sp>
      <p:sp>
        <p:nvSpPr>
          <p:cNvPr id="44" name="文本框 80"/>
          <p:cNvSpPr>
            <a:spLocks noChangeArrowheads="1"/>
          </p:cNvSpPr>
          <p:nvPr/>
        </p:nvSpPr>
        <p:spPr bwMode="auto">
          <a:xfrm>
            <a:off x="1011238" y="1700213"/>
            <a:ext cx="17399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400" dirty="0" smtClean="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TEXT HERE</a:t>
            </a:r>
            <a:endParaRPr lang="zh-CN" altLang="en-US" sz="2400" dirty="0" smtClean="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a:p>
            <a:pPr algn="ctr" eaLnBrk="1" hangingPunct="1">
              <a:buFont typeface="Arial" charset="0"/>
              <a:buNone/>
            </a:pPr>
            <a:r>
              <a:rPr lang="en-US" altLang="zh-CN" sz="5400" b="1" dirty="0" smtClean="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27%</a:t>
            </a:r>
            <a:endParaRPr lang="zh-CN" altLang="en-US" sz="5400" b="1" dirty="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p:txBody>
      </p:sp>
      <p:sp>
        <p:nvSpPr>
          <p:cNvPr id="45" name="文本框 81"/>
          <p:cNvSpPr>
            <a:spLocks noChangeArrowheads="1"/>
          </p:cNvSpPr>
          <p:nvPr/>
        </p:nvSpPr>
        <p:spPr bwMode="auto">
          <a:xfrm>
            <a:off x="539750" y="4221163"/>
            <a:ext cx="17399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r>
              <a:rPr lang="en-US" altLang="zh-CN" sz="240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TEXT HERE</a:t>
            </a:r>
            <a:endParaRPr lang="zh-CN" altLang="en-US" sz="2400">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a:p>
            <a:pPr algn="ctr" eaLnBrk="1" hangingPunct="1">
              <a:buFont typeface="Arial" charset="0"/>
              <a:buNone/>
            </a:pPr>
            <a:r>
              <a:rPr lang="en-US" altLang="zh-CN" sz="5400" b="1">
                <a:solidFill>
                  <a:srgbClr val="7F7F7F"/>
                </a:solidFill>
                <a:latin typeface="造字工房悦黑体验版纤细体" charset="0"/>
                <a:ea typeface="造字工房悦黑体验版纤细体" charset="0"/>
                <a:cs typeface="造字工房悦黑体验版纤细体" charset="0"/>
                <a:sym typeface="造字工房悦黑体验版纤细体" charset="0"/>
              </a:rPr>
              <a:t>30%</a:t>
            </a:r>
            <a:endParaRPr lang="zh-CN" altLang="en-US" sz="5400" b="1">
              <a:solidFill>
                <a:srgbClr val="7F7F7F"/>
              </a:solidFill>
              <a:latin typeface="造字工房悦黑体验版纤细体" charset="0"/>
              <a:ea typeface="造字工房悦黑体验版纤细体" charset="0"/>
              <a:cs typeface="造字工房悦黑体验版纤细体" charset="0"/>
              <a:sym typeface="造字工房悦黑体验版纤细体" charset="0"/>
            </a:endParaRPr>
          </a:p>
        </p:txBody>
      </p:sp>
      <p:sp>
        <p:nvSpPr>
          <p:cNvPr id="47" name="文本框 46"/>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营销渠道</a:t>
            </a:r>
            <a:endParaRPr lang="zh-CN" altLang="en-US" sz="2400" dirty="0">
              <a:solidFill>
                <a:schemeClr val="bg2">
                  <a:lumMod val="25000"/>
                </a:schemeClr>
              </a:solidFill>
              <a:ea typeface="Microsoft YaHei Regular" charset="-122"/>
            </a:endParaRPr>
          </a:p>
        </p:txBody>
      </p:sp>
    </p:spTree>
    <p:extLst>
      <p:ext uri="{BB962C8B-B14F-4D97-AF65-F5344CB8AC3E}">
        <p14:creationId xmlns:p14="http://schemas.microsoft.com/office/powerpoint/2010/main" val="220830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共享经济的时代</a:t>
            </a:r>
            <a:endParaRPr lang="zh-CN" altLang="en-US" sz="2400" dirty="0">
              <a:solidFill>
                <a:schemeClr val="bg2">
                  <a:lumMod val="25000"/>
                </a:schemeClr>
              </a:solidFill>
              <a:ea typeface="Microsoft YaHei Regular" charset="-122"/>
            </a:endParaRPr>
          </a:p>
        </p:txBody>
      </p:sp>
      <p:sp>
        <p:nvSpPr>
          <p:cNvPr id="47" name="文本框 46"/>
          <p:cNvSpPr txBox="1"/>
          <p:nvPr/>
        </p:nvSpPr>
        <p:spPr>
          <a:xfrm>
            <a:off x="820213" y="4642835"/>
            <a:ext cx="2999118" cy="1477328"/>
          </a:xfrm>
          <a:prstGeom prst="rect">
            <a:avLst/>
          </a:prstGeom>
          <a:noFill/>
        </p:spPr>
        <p:txBody>
          <a:bodyPr wrap="square" rtlCol="0">
            <a:spAutoFit/>
          </a:bodyPr>
          <a:lstStyle/>
          <a:p>
            <a:r>
              <a:rPr lang="zh-CN" altLang="en-US" dirty="0">
                <a:latin typeface="Microsoft YaHei Regular" charset="-122"/>
                <a:ea typeface="Microsoft YaHei Regular" charset="-122"/>
                <a:cs typeface="Microsoft YaHei" charset="-122"/>
              </a:rPr>
              <a:t>共享经济是指拥有闲置资源的机构或个人</a:t>
            </a:r>
            <a:r>
              <a:rPr lang="zh-CN" altLang="en-US" dirty="0" smtClean="0">
                <a:latin typeface="Microsoft YaHei Regular" charset="-122"/>
                <a:ea typeface="Microsoft YaHei Regular" charset="-122"/>
                <a:cs typeface="Microsoft YaHei" charset="-122"/>
              </a:rPr>
              <a:t>有偿或无偿让渡</a:t>
            </a:r>
            <a:r>
              <a:rPr lang="zh-CN" altLang="en-US" dirty="0">
                <a:latin typeface="Microsoft YaHei Regular" charset="-122"/>
                <a:ea typeface="Microsoft YaHei Regular" charset="-122"/>
                <a:cs typeface="Microsoft YaHei" charset="-122"/>
              </a:rPr>
              <a:t>资源使用权给他人，让渡者获取回报，分享者利用分享自己的闲置资源创造价值。</a:t>
            </a:r>
            <a:endParaRPr lang="en-US" altLang="zh-CN" sz="1800" dirty="0" smtClean="0">
              <a:solidFill>
                <a:schemeClr val="bg2">
                  <a:lumMod val="25000"/>
                </a:schemeClr>
              </a:solidFill>
              <a:latin typeface="Microsoft YaHei Regular" charset="-122"/>
              <a:ea typeface="Microsoft YaHei Regular" charset="-122"/>
              <a:cs typeface="Microsoft YaHei" charset="-122"/>
            </a:endParaRPr>
          </a:p>
        </p:txBody>
      </p:sp>
      <p:sp>
        <p:nvSpPr>
          <p:cNvPr id="48" name="文本框 47"/>
          <p:cNvSpPr txBox="1"/>
          <p:nvPr/>
        </p:nvSpPr>
        <p:spPr>
          <a:xfrm>
            <a:off x="427967" y="4405942"/>
            <a:ext cx="315382" cy="349930"/>
          </a:xfrm>
          <a:custGeom>
            <a:avLst/>
            <a:gdLst/>
            <a:ahLst/>
            <a:cxnLst/>
            <a:rect l="l" t="t" r="r" b="b"/>
            <a:pathLst>
              <a:path w="315382" h="349930">
                <a:moveTo>
                  <a:pt x="291979" y="0"/>
                </a:moveTo>
                <a:lnTo>
                  <a:pt x="315382" y="37891"/>
                </a:lnTo>
                <a:cubicBezTo>
                  <a:pt x="258175" y="66123"/>
                  <a:pt x="229571" y="130760"/>
                  <a:pt x="229571" y="231801"/>
                </a:cubicBezTo>
                <a:lnTo>
                  <a:pt x="294208" y="231801"/>
                </a:lnTo>
                <a:lnTo>
                  <a:pt x="294208" y="349930"/>
                </a:lnTo>
                <a:lnTo>
                  <a:pt x="178308" y="349930"/>
                </a:lnTo>
                <a:lnTo>
                  <a:pt x="178308" y="240716"/>
                </a:lnTo>
                <a:cubicBezTo>
                  <a:pt x="178308" y="187967"/>
                  <a:pt x="188152" y="139304"/>
                  <a:pt x="207840" y="94727"/>
                </a:cubicBezTo>
                <a:cubicBezTo>
                  <a:pt x="227528" y="50150"/>
                  <a:pt x="255574" y="18574"/>
                  <a:pt x="291979" y="0"/>
                </a:cubicBezTo>
                <a:close/>
                <a:moveTo>
                  <a:pt x="113671" y="0"/>
                </a:moveTo>
                <a:lnTo>
                  <a:pt x="137074" y="37891"/>
                </a:lnTo>
                <a:cubicBezTo>
                  <a:pt x="79867" y="66123"/>
                  <a:pt x="51263" y="130760"/>
                  <a:pt x="51263" y="231801"/>
                </a:cubicBezTo>
                <a:lnTo>
                  <a:pt x="115900" y="231801"/>
                </a:lnTo>
                <a:lnTo>
                  <a:pt x="115900" y="349930"/>
                </a:lnTo>
                <a:lnTo>
                  <a:pt x="0" y="349930"/>
                </a:lnTo>
                <a:lnTo>
                  <a:pt x="0" y="240716"/>
                </a:lnTo>
                <a:cubicBezTo>
                  <a:pt x="0" y="187967"/>
                  <a:pt x="9844" y="139304"/>
                  <a:pt x="29532" y="94727"/>
                </a:cubicBezTo>
                <a:cubicBezTo>
                  <a:pt x="49220" y="50150"/>
                  <a:pt x="77267" y="18574"/>
                  <a:pt x="113671"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1"/>
              </a:solidFill>
              <a:latin typeface="华文细黑" panose="02010600040101010101" pitchFamily="2" charset="-122"/>
              <a:ea typeface="华文细黑" panose="02010600040101010101" pitchFamily="2" charset="-122"/>
            </a:endParaRPr>
          </a:p>
        </p:txBody>
      </p:sp>
      <p:sp>
        <p:nvSpPr>
          <p:cNvPr id="49" name="文本框 48"/>
          <p:cNvSpPr txBox="1"/>
          <p:nvPr/>
        </p:nvSpPr>
        <p:spPr>
          <a:xfrm>
            <a:off x="3431850" y="6211035"/>
            <a:ext cx="315382" cy="349930"/>
          </a:xfrm>
          <a:custGeom>
            <a:avLst/>
            <a:gdLst/>
            <a:ahLst/>
            <a:cxnLst/>
            <a:rect l="l" t="t" r="r" b="b"/>
            <a:pathLst>
              <a:path w="315382" h="349930">
                <a:moveTo>
                  <a:pt x="199482" y="0"/>
                </a:moveTo>
                <a:lnTo>
                  <a:pt x="315382" y="0"/>
                </a:lnTo>
                <a:lnTo>
                  <a:pt x="315382" y="109214"/>
                </a:lnTo>
                <a:cubicBezTo>
                  <a:pt x="315382" y="161964"/>
                  <a:pt x="305538" y="210627"/>
                  <a:pt x="285850" y="255204"/>
                </a:cubicBezTo>
                <a:cubicBezTo>
                  <a:pt x="266162" y="299781"/>
                  <a:pt x="238116" y="331356"/>
                  <a:pt x="201711" y="349930"/>
                </a:cubicBezTo>
                <a:lnTo>
                  <a:pt x="178308" y="312039"/>
                </a:lnTo>
                <a:cubicBezTo>
                  <a:pt x="235515" y="283807"/>
                  <a:pt x="264119" y="219171"/>
                  <a:pt x="264119" y="118130"/>
                </a:cubicBezTo>
                <a:lnTo>
                  <a:pt x="199482" y="118130"/>
                </a:lnTo>
                <a:close/>
                <a:moveTo>
                  <a:pt x="21174" y="0"/>
                </a:moveTo>
                <a:lnTo>
                  <a:pt x="137074" y="0"/>
                </a:lnTo>
                <a:lnTo>
                  <a:pt x="137074" y="109214"/>
                </a:lnTo>
                <a:cubicBezTo>
                  <a:pt x="137074" y="161964"/>
                  <a:pt x="127230" y="210627"/>
                  <a:pt x="107542" y="255204"/>
                </a:cubicBezTo>
                <a:cubicBezTo>
                  <a:pt x="87854" y="299781"/>
                  <a:pt x="59808" y="331356"/>
                  <a:pt x="23403" y="349930"/>
                </a:cubicBezTo>
                <a:lnTo>
                  <a:pt x="0" y="312039"/>
                </a:lnTo>
                <a:cubicBezTo>
                  <a:pt x="57207" y="283807"/>
                  <a:pt x="85811" y="219171"/>
                  <a:pt x="85811" y="118130"/>
                </a:cubicBezTo>
                <a:lnTo>
                  <a:pt x="21174" y="118130"/>
                </a:ln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9139325" y="3360350"/>
            <a:ext cx="2423107" cy="2102074"/>
            <a:chOff x="5998311" y="3123853"/>
            <a:chExt cx="2423107" cy="2102074"/>
          </a:xfrm>
        </p:grpSpPr>
        <p:sp>
          <p:nvSpPr>
            <p:cNvPr id="57" name="Freeform 85"/>
            <p:cNvSpPr>
              <a:spLocks/>
            </p:cNvSpPr>
            <p:nvPr/>
          </p:nvSpPr>
          <p:spPr bwMode="auto">
            <a:xfrm>
              <a:off x="5998311" y="3213100"/>
              <a:ext cx="179388" cy="177800"/>
            </a:xfrm>
            <a:custGeom>
              <a:avLst/>
              <a:gdLst>
                <a:gd name="T0" fmla="*/ 0 w 161"/>
                <a:gd name="T1" fmla="*/ 5 h 160"/>
                <a:gd name="T2" fmla="*/ 5 w 161"/>
                <a:gd name="T3" fmla="*/ 0 h 160"/>
                <a:gd name="T4" fmla="*/ 158 w 161"/>
                <a:gd name="T5" fmla="*/ 0 h 160"/>
                <a:gd name="T6" fmla="*/ 161 w 161"/>
                <a:gd name="T7" fmla="*/ 0 h 160"/>
                <a:gd name="T8" fmla="*/ 159 w 161"/>
                <a:gd name="T9" fmla="*/ 2 h 160"/>
                <a:gd name="T10" fmla="*/ 2 w 161"/>
                <a:gd name="T11" fmla="*/ 159 h 160"/>
                <a:gd name="T12" fmla="*/ 0 w 161"/>
                <a:gd name="T13" fmla="*/ 160 h 160"/>
                <a:gd name="T14" fmla="*/ 0 w 161"/>
                <a:gd name="T15" fmla="*/ 158 h 160"/>
                <a:gd name="T16" fmla="*/ 0 w 161"/>
                <a:gd name="T17"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60">
                  <a:moveTo>
                    <a:pt x="0" y="5"/>
                  </a:moveTo>
                  <a:cubicBezTo>
                    <a:pt x="0" y="2"/>
                    <a:pt x="2" y="0"/>
                    <a:pt x="5" y="0"/>
                  </a:cubicBezTo>
                  <a:cubicBezTo>
                    <a:pt x="158" y="0"/>
                    <a:pt x="158" y="0"/>
                    <a:pt x="158" y="0"/>
                  </a:cubicBezTo>
                  <a:cubicBezTo>
                    <a:pt x="160" y="0"/>
                    <a:pt x="161" y="0"/>
                    <a:pt x="161" y="0"/>
                  </a:cubicBezTo>
                  <a:cubicBezTo>
                    <a:pt x="161" y="1"/>
                    <a:pt x="160" y="1"/>
                    <a:pt x="159" y="2"/>
                  </a:cubicBezTo>
                  <a:cubicBezTo>
                    <a:pt x="2" y="159"/>
                    <a:pt x="2" y="159"/>
                    <a:pt x="2" y="159"/>
                  </a:cubicBezTo>
                  <a:cubicBezTo>
                    <a:pt x="1" y="160"/>
                    <a:pt x="1" y="160"/>
                    <a:pt x="0" y="160"/>
                  </a:cubicBezTo>
                  <a:cubicBezTo>
                    <a:pt x="0" y="160"/>
                    <a:pt x="0" y="160"/>
                    <a:pt x="0" y="158"/>
                  </a:cubicBezTo>
                  <a:lnTo>
                    <a:pt x="0" y="5"/>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lumMod val="75000"/>
                  </a:schemeClr>
                </a:solidFill>
                <a:ea typeface="Microsoft YaHei Regular" charset="-122"/>
              </a:endParaRPr>
            </a:p>
          </p:txBody>
        </p:sp>
        <p:grpSp>
          <p:nvGrpSpPr>
            <p:cNvPr id="58" name="组合 57"/>
            <p:cNvGrpSpPr/>
            <p:nvPr/>
          </p:nvGrpSpPr>
          <p:grpSpPr>
            <a:xfrm>
              <a:off x="6178422" y="3123853"/>
              <a:ext cx="2242996" cy="2102074"/>
              <a:chOff x="6352265" y="1646843"/>
              <a:chExt cx="2242996" cy="2102074"/>
            </a:xfrm>
          </p:grpSpPr>
          <p:sp>
            <p:nvSpPr>
              <p:cNvPr id="59" name="TextBox 164"/>
              <p:cNvSpPr txBox="1"/>
              <p:nvPr/>
            </p:nvSpPr>
            <p:spPr>
              <a:xfrm>
                <a:off x="6352265" y="2016135"/>
                <a:ext cx="2071645" cy="1732782"/>
              </a:xfrm>
              <a:prstGeom prst="rect">
                <a:avLst/>
              </a:prstGeom>
              <a:noFill/>
            </p:spPr>
            <p:txBody>
              <a:bodyPr wrap="square" rtlCol="0">
                <a:spAutoFit/>
              </a:bodyPr>
              <a:lstStyle/>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共享单车 </a:t>
                </a:r>
                <a:r>
                  <a:rPr lang="en-US" altLang="zh-CN" sz="1400" dirty="0" err="1" smtClean="0">
                    <a:solidFill>
                      <a:schemeClr val="accent2">
                        <a:lumMod val="75000"/>
                      </a:schemeClr>
                    </a:solidFill>
                    <a:latin typeface="Arial" pitchFamily="34" charset="0"/>
                    <a:ea typeface="微软雅黑" pitchFamily="34" charset="-122"/>
                    <a:cs typeface="Arial" pitchFamily="34" charset="0"/>
                  </a:rPr>
                  <a:t>Ofo</a:t>
                </a:r>
                <a:r>
                  <a:rPr lang="zh-CN" altLang="en-US" sz="1400" dirty="0" smtClean="0">
                    <a:solidFill>
                      <a:schemeClr val="accent2">
                        <a:lumMod val="75000"/>
                      </a:schemeClr>
                    </a:solidFill>
                    <a:latin typeface="Arial" pitchFamily="34" charset="0"/>
                    <a:ea typeface="微软雅黑" pitchFamily="34" charset="-122"/>
                    <a:cs typeface="Arial" pitchFamily="34" charset="0"/>
                  </a:rPr>
                  <a:t> 摩拜</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拼车出行 </a:t>
                </a:r>
                <a:r>
                  <a:rPr lang="en-US" altLang="zh-CN" sz="1400" dirty="0" smtClean="0">
                    <a:solidFill>
                      <a:schemeClr val="accent2">
                        <a:lumMod val="75000"/>
                      </a:schemeClr>
                    </a:solidFill>
                    <a:latin typeface="Arial" pitchFamily="34" charset="0"/>
                    <a:ea typeface="微软雅黑" pitchFamily="34" charset="-122"/>
                    <a:cs typeface="Arial" pitchFamily="34" charset="0"/>
                  </a:rPr>
                  <a:t>Uber</a:t>
                </a:r>
                <a:r>
                  <a:rPr lang="zh-CN" altLang="en-US" sz="1400" dirty="0" smtClean="0">
                    <a:solidFill>
                      <a:schemeClr val="accent2">
                        <a:lumMod val="75000"/>
                      </a:schemeClr>
                    </a:solidFill>
                    <a:latin typeface="Arial" pitchFamily="34" charset="0"/>
                    <a:ea typeface="微软雅黑" pitchFamily="34" charset="-122"/>
                    <a:cs typeface="Arial" pitchFamily="34" charset="0"/>
                  </a:rPr>
                  <a:t>滴滴</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共享住宅 </a:t>
                </a:r>
                <a:r>
                  <a:rPr lang="en-US" altLang="zh-CN" sz="1400" dirty="0" smtClean="0">
                    <a:solidFill>
                      <a:schemeClr val="accent2">
                        <a:lumMod val="75000"/>
                      </a:schemeClr>
                    </a:solidFill>
                    <a:latin typeface="Arial" pitchFamily="34" charset="0"/>
                    <a:ea typeface="微软雅黑" pitchFamily="34" charset="-122"/>
                    <a:cs typeface="Arial" pitchFamily="34" charset="0"/>
                  </a:rPr>
                  <a:t>Airbnb</a:t>
                </a: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共享充电宝、共享雨伞、共享衣橱</a:t>
                </a:r>
                <a:r>
                  <a:rPr lang="mr-IN" altLang="zh-CN" sz="1400" dirty="0" smtClean="0">
                    <a:solidFill>
                      <a:schemeClr val="accent2">
                        <a:lumMod val="75000"/>
                      </a:schemeClr>
                    </a:solidFill>
                    <a:latin typeface="Arial" pitchFamily="34" charset="0"/>
                    <a:ea typeface="微软雅黑" pitchFamily="34" charset="-122"/>
                    <a:cs typeface="Arial" pitchFamily="34" charset="0"/>
                  </a:rPr>
                  <a:t>…</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endParaRPr lang="zh-CN" altLang="en-US" sz="1200" dirty="0">
                  <a:solidFill>
                    <a:schemeClr val="accent2">
                      <a:lumMod val="75000"/>
                    </a:schemeClr>
                  </a:solidFill>
                  <a:latin typeface="Arial" pitchFamily="34" charset="0"/>
                  <a:ea typeface="微软雅黑" pitchFamily="34" charset="-122"/>
                  <a:cs typeface="Arial" pitchFamily="34" charset="0"/>
                </a:endParaRPr>
              </a:p>
            </p:txBody>
          </p:sp>
          <p:sp>
            <p:nvSpPr>
              <p:cNvPr id="60" name="矩形 59"/>
              <p:cNvSpPr/>
              <p:nvPr/>
            </p:nvSpPr>
            <p:spPr>
              <a:xfrm>
                <a:off x="6358751" y="1646843"/>
                <a:ext cx="2236510" cy="265778"/>
              </a:xfrm>
              <a:prstGeom prst="rect">
                <a:avLst/>
              </a:prstGeom>
            </p:spPr>
            <p:txBody>
              <a:bodyPr wrap="none">
                <a:spAutoFit/>
              </a:bodyPr>
              <a:lstStyle/>
              <a:p>
                <a:pPr>
                  <a:lnSpc>
                    <a:spcPts val="1300"/>
                  </a:lnSpc>
                </a:pPr>
                <a:r>
                  <a:rPr lang="zh-CN" altLang="en-US" sz="1600" b="1" dirty="0" smtClean="0">
                    <a:solidFill>
                      <a:schemeClr val="accent2">
                        <a:lumMod val="75000"/>
                      </a:schemeClr>
                    </a:solidFill>
                    <a:latin typeface="Arial" pitchFamily="34" charset="0"/>
                    <a:ea typeface="微软雅黑" pitchFamily="34" charset="-122"/>
                    <a:cs typeface="Arial" pitchFamily="34" charset="0"/>
                  </a:rPr>
                  <a:t>生活中随处可见的共享</a:t>
                </a:r>
                <a:endParaRPr lang="en-US" altLang="zh-CN" sz="1600" b="1" dirty="0">
                  <a:solidFill>
                    <a:schemeClr val="accent2">
                      <a:lumMod val="75000"/>
                    </a:schemeClr>
                  </a:solidFill>
                  <a:latin typeface="Arial" pitchFamily="34" charset="0"/>
                  <a:ea typeface="微软雅黑" pitchFamily="34" charset="-122"/>
                  <a:cs typeface="Arial" pitchFamily="34" charset="0"/>
                </a:endParaRPr>
              </a:p>
            </p:txBody>
          </p:sp>
          <p:cxnSp>
            <p:nvCxnSpPr>
              <p:cNvPr id="61" name="直接连接符 60"/>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pic>
        <p:nvPicPr>
          <p:cNvPr id="36" name="图片 35"/>
          <p:cNvPicPr>
            <a:picLocks noChangeAspect="1"/>
          </p:cNvPicPr>
          <p:nvPr/>
        </p:nvPicPr>
        <p:blipFill>
          <a:blip r:embed="rId3"/>
          <a:stretch>
            <a:fillRect/>
          </a:stretch>
        </p:blipFill>
        <p:spPr>
          <a:xfrm>
            <a:off x="2829716" y="1139273"/>
            <a:ext cx="5676900" cy="3035249"/>
          </a:xfrm>
          <a:prstGeom prst="rect">
            <a:avLst/>
          </a:prstGeom>
        </p:spPr>
      </p:pic>
      <p:pic>
        <p:nvPicPr>
          <p:cNvPr id="13" name="图片 12"/>
          <p:cNvPicPr/>
          <p:nvPr/>
        </p:nvPicPr>
        <p:blipFill>
          <a:blip r:embed="rId4">
            <a:extLst>
              <a:ext uri="{28A0092B-C50C-407E-A947-70E740481C1C}">
                <a14:useLocalDpi xmlns:a14="http://schemas.microsoft.com/office/drawing/2010/main" val="0"/>
              </a:ext>
            </a:extLst>
          </a:blip>
          <a:stretch>
            <a:fillRect/>
          </a:stretch>
        </p:blipFill>
        <p:spPr>
          <a:xfrm>
            <a:off x="2827871" y="1097015"/>
            <a:ext cx="5701042" cy="3121640"/>
          </a:xfrm>
          <a:prstGeom prst="rect">
            <a:avLst/>
          </a:prstGeom>
        </p:spPr>
      </p:pic>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3747232" y="4319297"/>
            <a:ext cx="4424557" cy="523220"/>
          </a:xfrm>
          <a:prstGeom prst="rect">
            <a:avLst/>
          </a:prstGeom>
          <a:noFill/>
        </p:spPr>
        <p:txBody>
          <a:bodyPr wrap="square" rtlCol="0">
            <a:spAutoFit/>
          </a:bodyPr>
          <a:lstStyle/>
          <a:p>
            <a:r>
              <a:rPr lang="en-US" altLang="zh-CN" sz="1400" dirty="0">
                <a:solidFill>
                  <a:schemeClr val="accent1">
                    <a:lumMod val="50000"/>
                  </a:schemeClr>
                </a:solidFill>
                <a:latin typeface="Microsoft YaHei" charset="-122"/>
                <a:ea typeface="Microsoft YaHei" charset="-122"/>
                <a:cs typeface="Microsoft YaHei" charset="-122"/>
              </a:rPr>
              <a:t>2013-2020</a:t>
            </a:r>
            <a:r>
              <a:rPr lang="zh-CN" altLang="zh-CN" sz="1400" dirty="0">
                <a:solidFill>
                  <a:schemeClr val="accent1">
                    <a:lumMod val="50000"/>
                  </a:schemeClr>
                </a:solidFill>
                <a:latin typeface="Microsoft YaHei" charset="-122"/>
                <a:ea typeface="Microsoft YaHei" charset="-122"/>
                <a:cs typeface="Microsoft YaHei" charset="-122"/>
              </a:rPr>
              <a:t>年中国“共享经济”市场规模走势预测</a:t>
            </a:r>
          </a:p>
          <a:p>
            <a:endParaRPr kumimoji="1" lang="zh-CN" altLang="en-US" sz="1400" dirty="0">
              <a:solidFill>
                <a:schemeClr val="accent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020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知识共享经济</a:t>
            </a:r>
            <a:endParaRPr lang="zh-CN" altLang="en-US" sz="2400" dirty="0">
              <a:solidFill>
                <a:schemeClr val="bg2">
                  <a:lumMod val="25000"/>
                </a:schemeClr>
              </a:solidFill>
              <a:ea typeface="Microsoft YaHei Regular" charset="-122"/>
            </a:endParaRPr>
          </a:p>
        </p:txBody>
      </p:sp>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04" y="439032"/>
            <a:ext cx="5327904" cy="3078480"/>
          </a:xfrm>
          <a:prstGeom prst="rect">
            <a:avLst/>
          </a:prstGeom>
        </p:spPr>
      </p:pic>
      <p:sp>
        <p:nvSpPr>
          <p:cNvPr id="5" name="文本框 4"/>
          <p:cNvSpPr txBox="1"/>
          <p:nvPr/>
        </p:nvSpPr>
        <p:spPr>
          <a:xfrm>
            <a:off x="1632840" y="3043241"/>
            <a:ext cx="8125526" cy="3000821"/>
          </a:xfrm>
          <a:prstGeom prst="rect">
            <a:avLst/>
          </a:prstGeom>
          <a:noFill/>
        </p:spPr>
        <p:txBody>
          <a:bodyPr wrap="square" rtlCol="0">
            <a:spAutoFit/>
          </a:bodyPr>
          <a:lstStyle/>
          <a:p>
            <a:pPr>
              <a:lnSpc>
                <a:spcPct val="150000"/>
              </a:lnSpc>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作为</a:t>
            </a:r>
            <a:r>
              <a:rPr lang="zh-CN" altLang="zh-CN" dirty="0">
                <a:latin typeface="Microsoft YaHei" charset="-122"/>
                <a:ea typeface="Microsoft YaHei" charset="-122"/>
                <a:cs typeface="Microsoft YaHei" charset="-122"/>
              </a:rPr>
              <a:t>共享经济的一个分支，知识共享经济也在蓬勃发展。知识共享经济是依赖于互联网和大数据技术，引导各个行业的专家分享自己的知识经验的经济模式</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它</a:t>
            </a:r>
            <a:r>
              <a:rPr lang="zh-CN" altLang="zh-CN" dirty="0">
                <a:latin typeface="Microsoft YaHei" charset="-122"/>
                <a:ea typeface="Microsoft YaHei" charset="-122"/>
                <a:cs typeface="Microsoft YaHei" charset="-122"/>
              </a:rPr>
              <a:t>的主要代表是百度文库、</a:t>
            </a:r>
            <a:r>
              <a:rPr lang="en-US" altLang="zh-CN" dirty="0">
                <a:latin typeface="Microsoft YaHei" charset="-122"/>
                <a:ea typeface="Microsoft YaHei" charset="-122"/>
                <a:cs typeface="Microsoft YaHei" charset="-122"/>
              </a:rPr>
              <a:t>CSDN</a:t>
            </a:r>
            <a:r>
              <a:rPr lang="zh-CN" altLang="zh-CN" dirty="0">
                <a:latin typeface="Microsoft YaHei" charset="-122"/>
                <a:ea typeface="Microsoft YaHei" charset="-122"/>
                <a:cs typeface="Microsoft YaHei" charset="-122"/>
              </a:rPr>
              <a:t>、道客巴巴这样的通过用户分享知识从而赚取收益的平台</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在</a:t>
            </a:r>
            <a:r>
              <a:rPr lang="zh-CN" altLang="zh-CN" dirty="0">
                <a:latin typeface="Microsoft YaHei" charset="-122"/>
                <a:ea typeface="Microsoft YaHei" charset="-122"/>
                <a:cs typeface="Microsoft YaHei" charset="-122"/>
              </a:rPr>
              <a:t>互联网时代，知识共享可以不受空间距离的限制，以直播、聊天和资源共享等多种形式在人与人之间传播，知识共享得以真正实现大众化</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3628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产品需求</a:t>
            </a:r>
            <a:endParaRPr lang="zh-CN" altLang="en-US" sz="2400" dirty="0">
              <a:solidFill>
                <a:schemeClr val="bg2">
                  <a:lumMod val="25000"/>
                </a:schemeClr>
              </a:solidFill>
              <a:ea typeface="Microsoft YaHei Regular" charset="-122"/>
            </a:endParaRPr>
          </a:p>
        </p:txBody>
      </p:sp>
      <p:sp>
        <p:nvSpPr>
          <p:cNvPr id="4" name="矩形 3"/>
          <p:cNvSpPr/>
          <p:nvPr/>
        </p:nvSpPr>
        <p:spPr>
          <a:xfrm>
            <a:off x="2129004" y="1202268"/>
            <a:ext cx="7484519" cy="241477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sp>
        <p:nvSpPr>
          <p:cNvPr id="6" name="文本框 5"/>
          <p:cNvSpPr txBox="1"/>
          <p:nvPr/>
        </p:nvSpPr>
        <p:spPr>
          <a:xfrm>
            <a:off x="2290185" y="3812118"/>
            <a:ext cx="7162155" cy="2677656"/>
          </a:xfrm>
          <a:prstGeom prst="rect">
            <a:avLst/>
          </a:prstGeom>
          <a:noFill/>
        </p:spPr>
        <p:txBody>
          <a:bodyPr wrap="square" rtlCol="0">
            <a:spAutoFit/>
          </a:bodyPr>
          <a:lstStyle/>
          <a:p>
            <a:r>
              <a:rPr lang="zh-CN" altLang="en-US" sz="2400" dirty="0" smtClean="0">
                <a:ea typeface="Microsoft YaHei Regular" charset="-122"/>
              </a:rPr>
              <a:t>我们</a:t>
            </a:r>
            <a:r>
              <a:rPr lang="zh-CN" altLang="en-US" sz="2400" dirty="0">
                <a:ea typeface="Microsoft YaHei Regular" charset="-122"/>
              </a:rPr>
              <a:t>面向北航所有本科在读本科生，发布了</a:t>
            </a:r>
            <a:r>
              <a:rPr lang="en-US" altLang="zh-CN" sz="2400" dirty="0">
                <a:ea typeface="Microsoft YaHei Regular" charset="-122"/>
              </a:rPr>
              <a:t>《</a:t>
            </a:r>
            <a:r>
              <a:rPr lang="zh-CN" altLang="en-US" sz="2400" dirty="0">
                <a:ea typeface="Microsoft YaHei Regular" charset="-122"/>
              </a:rPr>
              <a:t>北航信息平台用户调查</a:t>
            </a:r>
            <a:r>
              <a:rPr lang="en-US" altLang="zh-CN" sz="2400" dirty="0">
                <a:ea typeface="Microsoft YaHei Regular" charset="-122"/>
              </a:rPr>
              <a:t>》</a:t>
            </a:r>
            <a:r>
              <a:rPr lang="zh-CN" altLang="en-US" sz="2400" dirty="0">
                <a:ea typeface="Microsoft YaHei Regular" charset="-122"/>
              </a:rPr>
              <a:t>。此次问卷调查共回收有效</a:t>
            </a:r>
            <a:r>
              <a:rPr lang="zh-CN" altLang="en-US" sz="2400" dirty="0" smtClean="0">
                <a:ea typeface="Microsoft YaHei Regular" charset="-122"/>
              </a:rPr>
              <a:t>问卷近</a:t>
            </a:r>
            <a:r>
              <a:rPr lang="en-US" altLang="zh-CN" sz="2400" dirty="0" smtClean="0">
                <a:ea typeface="Microsoft YaHei Regular" charset="-122"/>
              </a:rPr>
              <a:t>100</a:t>
            </a:r>
            <a:r>
              <a:rPr lang="zh-CN" altLang="en-US" sz="2400" dirty="0" smtClean="0">
                <a:ea typeface="Microsoft YaHei Regular" charset="-122"/>
              </a:rPr>
              <a:t>份，可以看到同学们对于资源下载的需求是非常大的。</a:t>
            </a:r>
            <a:endParaRPr lang="en-US" altLang="zh-CN" sz="2400" dirty="0" smtClean="0">
              <a:ea typeface="Microsoft YaHei Regular" charset="-122"/>
            </a:endParaRPr>
          </a:p>
          <a:p>
            <a:endParaRPr lang="en-US" altLang="zh-CN" sz="2400" dirty="0">
              <a:ea typeface="Microsoft YaHei Regular" charset="-122"/>
            </a:endParaRPr>
          </a:p>
          <a:p>
            <a:r>
              <a:rPr lang="zh-CN" altLang="en-US" sz="2400" dirty="0" smtClean="0">
                <a:ea typeface="Microsoft YaHei Regular" charset="-122"/>
              </a:rPr>
              <a:t>同时，我们了解到同学们对于学好一些课程</a:t>
            </a:r>
            <a:r>
              <a:rPr lang="en-US" altLang="zh-CN" sz="2400" dirty="0" smtClean="0">
                <a:ea typeface="Microsoft YaHei Regular" charset="-122"/>
              </a:rPr>
              <a:t>(</a:t>
            </a:r>
            <a:r>
              <a:rPr lang="zh-CN" altLang="en-US" sz="2400" dirty="0" smtClean="0">
                <a:ea typeface="Microsoft YaHei Regular" charset="-122"/>
              </a:rPr>
              <a:t>取得高分</a:t>
            </a:r>
            <a:r>
              <a:rPr lang="en-US" altLang="zh-CN" sz="2400" dirty="0" smtClean="0">
                <a:ea typeface="Microsoft YaHei Regular" charset="-122"/>
              </a:rPr>
              <a:t>)</a:t>
            </a:r>
            <a:r>
              <a:rPr lang="zh-CN" altLang="en-US" sz="2400" dirty="0" smtClean="0">
                <a:ea typeface="Microsoft YaHei Regular" charset="-122"/>
              </a:rPr>
              <a:t>的需求是非常大的，却苦于没有途径而茫然摸索。</a:t>
            </a:r>
            <a:endParaRPr lang="zh-CN" altLang="en-US" sz="2400" dirty="0">
              <a:ea typeface="Microsoft YaHei Regular" charset="-122"/>
            </a:endParaRPr>
          </a:p>
        </p:txBody>
      </p:sp>
      <p:sp>
        <p:nvSpPr>
          <p:cNvPr id="8" name="等腰三角形 7"/>
          <p:cNvSpPr/>
          <p:nvPr/>
        </p:nvSpPr>
        <p:spPr>
          <a:xfrm rot="5400000">
            <a:off x="10722504" y="4856223"/>
            <a:ext cx="607576" cy="523773"/>
          </a:xfrm>
          <a:prstGeom prst="triangl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pic>
        <p:nvPicPr>
          <p:cNvPr id="3" name="图片 2"/>
          <p:cNvPicPr>
            <a:picLocks noChangeAspect="1"/>
          </p:cNvPicPr>
          <p:nvPr/>
        </p:nvPicPr>
        <p:blipFill>
          <a:blip r:embed="rId2"/>
          <a:stretch>
            <a:fillRect/>
          </a:stretch>
        </p:blipFill>
        <p:spPr>
          <a:xfrm>
            <a:off x="2129004" y="1007195"/>
            <a:ext cx="7484519" cy="2609850"/>
          </a:xfrm>
          <a:prstGeom prst="rect">
            <a:avLst/>
          </a:prstGeom>
        </p:spPr>
      </p:pic>
    </p:spTree>
    <p:extLst>
      <p:ext uri="{BB962C8B-B14F-4D97-AF65-F5344CB8AC3E}">
        <p14:creationId xmlns:p14="http://schemas.microsoft.com/office/powerpoint/2010/main" val="1007063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3195572"/>
            <a:ext cx="12210757" cy="0"/>
          </a:xfrm>
          <a:prstGeom prst="line">
            <a:avLst/>
          </a:prstGeom>
          <a:ln w="50800">
            <a:solidFill>
              <a:srgbClr val="23232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具体需求分析</a:t>
            </a:r>
            <a:endParaRPr lang="zh-CN" altLang="en-US" sz="2400" dirty="0">
              <a:solidFill>
                <a:schemeClr val="bg2">
                  <a:lumMod val="25000"/>
                </a:schemeClr>
              </a:solidFill>
              <a:ea typeface="Microsoft YaHei Regular" charset="-122"/>
            </a:endParaRPr>
          </a:p>
        </p:txBody>
      </p:sp>
      <p:sp>
        <p:nvSpPr>
          <p:cNvPr id="3" name="泪滴形 2"/>
          <p:cNvSpPr/>
          <p:nvPr/>
        </p:nvSpPr>
        <p:spPr>
          <a:xfrm>
            <a:off x="1224415" y="2248788"/>
            <a:ext cx="1844723" cy="1844723"/>
          </a:xfrm>
          <a:prstGeom prst="teardrop">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pic>
        <p:nvPicPr>
          <p:cNvPr id="4" name="图片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07344" y="2554939"/>
            <a:ext cx="1141105" cy="1141105"/>
          </a:xfrm>
          <a:prstGeom prst="rect">
            <a:avLst/>
          </a:prstGeom>
        </p:spPr>
      </p:pic>
      <p:sp>
        <p:nvSpPr>
          <p:cNvPr id="8" name="TextBox 7"/>
          <p:cNvSpPr txBox="1"/>
          <p:nvPr/>
        </p:nvSpPr>
        <p:spPr>
          <a:xfrm>
            <a:off x="3899595" y="4920942"/>
            <a:ext cx="2062761" cy="1167243"/>
          </a:xfrm>
          <a:prstGeom prst="rect">
            <a:avLst/>
          </a:prstGeom>
          <a:noFill/>
        </p:spPr>
        <p:txBody>
          <a:bodyPr wrap="square" rtlCol="0">
            <a:spAutoFit/>
          </a:bodyPr>
          <a:lstStyle/>
          <a:p>
            <a:pPr>
              <a:lnSpc>
                <a:spcPct val="97000"/>
              </a:lnSpc>
            </a:pPr>
            <a:r>
              <a:rPr lang="zh-CN" altLang="en-US" sz="1200" dirty="0">
                <a:ea typeface="Microsoft YaHei Regular" charset="-122"/>
              </a:rPr>
              <a:t>课件、历届考题、平时练习题，甚至随堂</a:t>
            </a:r>
            <a:r>
              <a:rPr lang="zh-CN" altLang="en-US" sz="1200" dirty="0" smtClean="0">
                <a:ea typeface="Microsoft YaHei Regular" charset="-122"/>
              </a:rPr>
              <a:t>笔记等</a:t>
            </a:r>
            <a:endParaRPr lang="en-US" altLang="zh-CN" sz="1200" dirty="0" smtClean="0">
              <a:ea typeface="Microsoft YaHei Regular" charset="-122"/>
            </a:endParaRPr>
          </a:p>
          <a:p>
            <a:pPr>
              <a:lnSpc>
                <a:spcPct val="97000"/>
              </a:lnSpc>
            </a:pPr>
            <a:endParaRPr lang="en-US" altLang="zh-CN" sz="1200" dirty="0">
              <a:ea typeface="Microsoft YaHei Regular" charset="-122"/>
            </a:endParaRPr>
          </a:p>
          <a:p>
            <a:pPr>
              <a:lnSpc>
                <a:spcPct val="97000"/>
              </a:lnSpc>
            </a:pPr>
            <a:r>
              <a:rPr lang="zh-CN" altLang="en-US" sz="1200" dirty="0" smtClean="0">
                <a:ea typeface="Microsoft YaHei Regular" charset="-122"/>
              </a:rPr>
              <a:t>既可以分享给别人，也可以出一定的悬赏金额来获取资源</a:t>
            </a:r>
            <a:endParaRPr lang="en-US" altLang="zh-CN" sz="1200" dirty="0">
              <a:ea typeface="Microsoft YaHei Regular" charset="-122"/>
            </a:endParaRPr>
          </a:p>
        </p:txBody>
      </p:sp>
      <p:sp>
        <p:nvSpPr>
          <p:cNvPr id="9" name="TextBox 1"/>
          <p:cNvSpPr txBox="1"/>
          <p:nvPr/>
        </p:nvSpPr>
        <p:spPr>
          <a:xfrm>
            <a:off x="3909715" y="4398400"/>
            <a:ext cx="1435897" cy="461665"/>
          </a:xfrm>
          <a:prstGeom prst="rect">
            <a:avLst/>
          </a:prstGeom>
          <a:noFill/>
        </p:spPr>
        <p:txBody>
          <a:bodyPr wrap="square" rtlCol="0">
            <a:spAutoFit/>
          </a:bodyPr>
          <a:lstStyle/>
          <a:p>
            <a:r>
              <a:rPr lang="zh-CN" altLang="en-US" sz="2400" dirty="0">
                <a:solidFill>
                  <a:srgbClr val="2E4860"/>
                </a:solidFill>
                <a:ea typeface="Microsoft YaHei Regular" charset="-122"/>
              </a:rPr>
              <a:t>获取资源</a:t>
            </a:r>
          </a:p>
        </p:txBody>
      </p:sp>
      <p:cxnSp>
        <p:nvCxnSpPr>
          <p:cNvPr id="10" name="直接连接符 9"/>
          <p:cNvCxnSpPr/>
          <p:nvPr/>
        </p:nvCxnSpPr>
        <p:spPr>
          <a:xfrm>
            <a:off x="3974013" y="4857683"/>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1"/>
          <p:cNvSpPr txBox="1"/>
          <p:nvPr/>
        </p:nvSpPr>
        <p:spPr>
          <a:xfrm>
            <a:off x="6617395" y="4919995"/>
            <a:ext cx="2062761" cy="808939"/>
          </a:xfrm>
          <a:prstGeom prst="rect">
            <a:avLst/>
          </a:prstGeom>
          <a:noFill/>
        </p:spPr>
        <p:txBody>
          <a:bodyPr wrap="square" rtlCol="0">
            <a:spAutoFit/>
          </a:bodyPr>
          <a:lstStyle/>
          <a:p>
            <a:pPr>
              <a:lnSpc>
                <a:spcPct val="97000"/>
              </a:lnSpc>
            </a:pPr>
            <a:r>
              <a:rPr lang="zh-CN" altLang="en-US" sz="1200" dirty="0" smtClean="0">
                <a:ea typeface="Microsoft YaHei Regular" charset="-122"/>
              </a:rPr>
              <a:t>撰写学习心得，既是自我学习的总结反思、交流收获，也将自己的体悟给更多人受用</a:t>
            </a:r>
            <a:endParaRPr lang="en-US" altLang="zh-CN" sz="1200" dirty="0">
              <a:ea typeface="Microsoft YaHei Regular" charset="-122"/>
            </a:endParaRPr>
          </a:p>
        </p:txBody>
      </p:sp>
      <p:sp>
        <p:nvSpPr>
          <p:cNvPr id="12" name="TextBox 12"/>
          <p:cNvSpPr txBox="1"/>
          <p:nvPr/>
        </p:nvSpPr>
        <p:spPr>
          <a:xfrm>
            <a:off x="6627516" y="4397452"/>
            <a:ext cx="1522416" cy="461665"/>
          </a:xfrm>
          <a:prstGeom prst="rect">
            <a:avLst/>
          </a:prstGeom>
          <a:noFill/>
        </p:spPr>
        <p:txBody>
          <a:bodyPr wrap="square" rtlCol="0">
            <a:spAutoFit/>
          </a:bodyPr>
          <a:lstStyle/>
          <a:p>
            <a:r>
              <a:rPr lang="zh-CN" altLang="en-US" sz="2400" dirty="0" smtClean="0">
                <a:solidFill>
                  <a:srgbClr val="2E4860"/>
                </a:solidFill>
                <a:ea typeface="Microsoft YaHei Regular" charset="-122"/>
              </a:rPr>
              <a:t>分享经验</a:t>
            </a:r>
            <a:endParaRPr lang="zh-CN" altLang="en-US" sz="2400" dirty="0">
              <a:solidFill>
                <a:srgbClr val="2E4860"/>
              </a:solidFill>
              <a:ea typeface="Microsoft YaHei Regular" charset="-122"/>
            </a:endParaRPr>
          </a:p>
        </p:txBody>
      </p:sp>
      <p:cxnSp>
        <p:nvCxnSpPr>
          <p:cNvPr id="13" name="直接连接符 12"/>
          <p:cNvCxnSpPr/>
          <p:nvPr/>
        </p:nvCxnSpPr>
        <p:spPr>
          <a:xfrm>
            <a:off x="6691813" y="4856736"/>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4"/>
          <p:cNvSpPr txBox="1"/>
          <p:nvPr/>
        </p:nvSpPr>
        <p:spPr>
          <a:xfrm>
            <a:off x="9328996" y="4920942"/>
            <a:ext cx="2062761" cy="1704697"/>
          </a:xfrm>
          <a:prstGeom prst="rect">
            <a:avLst/>
          </a:prstGeom>
          <a:noFill/>
        </p:spPr>
        <p:txBody>
          <a:bodyPr wrap="square" rtlCol="0">
            <a:spAutoFit/>
          </a:bodyPr>
          <a:lstStyle/>
          <a:p>
            <a:pPr>
              <a:lnSpc>
                <a:spcPct val="97000"/>
              </a:lnSpc>
            </a:pPr>
            <a:r>
              <a:rPr lang="zh-CN" altLang="en-US" sz="1200" kern="1600" dirty="0" smtClean="0">
                <a:ea typeface="Microsoft YaHei Regular" charset="-122"/>
              </a:rPr>
              <a:t>了解课程信息，获取到比教务上详细多的介绍</a:t>
            </a:r>
            <a:endParaRPr lang="en-US" altLang="zh-CN" sz="1200" kern="1600" dirty="0" smtClean="0">
              <a:ea typeface="Microsoft YaHei Regular" charset="-122"/>
            </a:endParaRPr>
          </a:p>
          <a:p>
            <a:pPr>
              <a:lnSpc>
                <a:spcPct val="97000"/>
              </a:lnSpc>
            </a:pPr>
            <a:endParaRPr lang="en-US" altLang="zh-CN" sz="1200" kern="1600" dirty="0">
              <a:ea typeface="Microsoft YaHei Regular" charset="-122"/>
            </a:endParaRPr>
          </a:p>
          <a:p>
            <a:pPr>
              <a:lnSpc>
                <a:spcPct val="97000"/>
              </a:lnSpc>
            </a:pPr>
            <a:r>
              <a:rPr lang="zh-CN" altLang="en-US" sz="1200" kern="1600" dirty="0" smtClean="0">
                <a:ea typeface="Microsoft YaHei Regular" charset="-122"/>
              </a:rPr>
              <a:t>遇到疑难，与其它同学（学霸）进行讨论。</a:t>
            </a:r>
            <a:endParaRPr lang="en-US" altLang="zh-CN" sz="1200" kern="1600" dirty="0" smtClean="0">
              <a:ea typeface="Microsoft YaHei Regular" charset="-122"/>
            </a:endParaRPr>
          </a:p>
          <a:p>
            <a:pPr>
              <a:lnSpc>
                <a:spcPct val="97000"/>
              </a:lnSpc>
            </a:pPr>
            <a:endParaRPr lang="en-US" altLang="zh-CN" sz="1200" kern="1600" dirty="0">
              <a:ea typeface="Microsoft YaHei Regular" charset="-122"/>
            </a:endParaRPr>
          </a:p>
          <a:p>
            <a:pPr>
              <a:lnSpc>
                <a:spcPct val="97000"/>
              </a:lnSpc>
            </a:pPr>
            <a:r>
              <a:rPr lang="zh-CN" altLang="en-US" sz="1200" kern="1600" dirty="0" smtClean="0">
                <a:ea typeface="Microsoft YaHei Regular" charset="-122"/>
              </a:rPr>
              <a:t>考试前学霸分享</a:t>
            </a:r>
            <a:endParaRPr lang="en-US" altLang="zh-CN" sz="1200" kern="1600" dirty="0" smtClean="0">
              <a:ea typeface="Microsoft YaHei Regular" charset="-122"/>
            </a:endParaRPr>
          </a:p>
          <a:p>
            <a:pPr>
              <a:lnSpc>
                <a:spcPct val="97000"/>
              </a:lnSpc>
            </a:pPr>
            <a:endParaRPr lang="en-US" altLang="zh-CN" sz="1200" kern="1600" dirty="0">
              <a:ea typeface="Microsoft YaHei Regular" charset="-122"/>
            </a:endParaRPr>
          </a:p>
          <a:p>
            <a:pPr>
              <a:lnSpc>
                <a:spcPct val="97000"/>
              </a:lnSpc>
            </a:pPr>
            <a:endParaRPr lang="en-US" altLang="zh-CN" sz="1200" dirty="0">
              <a:ea typeface="Microsoft YaHei Regular" charset="-122"/>
            </a:endParaRPr>
          </a:p>
        </p:txBody>
      </p:sp>
      <p:sp>
        <p:nvSpPr>
          <p:cNvPr id="15" name="TextBox 15"/>
          <p:cNvSpPr txBox="1"/>
          <p:nvPr/>
        </p:nvSpPr>
        <p:spPr>
          <a:xfrm>
            <a:off x="9339117" y="4398399"/>
            <a:ext cx="1522416" cy="461665"/>
          </a:xfrm>
          <a:prstGeom prst="rect">
            <a:avLst/>
          </a:prstGeom>
          <a:noFill/>
        </p:spPr>
        <p:txBody>
          <a:bodyPr wrap="square" rtlCol="0">
            <a:spAutoFit/>
          </a:bodyPr>
          <a:lstStyle/>
          <a:p>
            <a:r>
              <a:rPr lang="zh-CN" altLang="en-US" sz="2400" dirty="0" smtClean="0">
                <a:solidFill>
                  <a:srgbClr val="2E4860"/>
                </a:solidFill>
                <a:ea typeface="Microsoft YaHei Regular" charset="-122"/>
              </a:rPr>
              <a:t>课程交流</a:t>
            </a:r>
            <a:endParaRPr lang="zh-CN" altLang="en-US" sz="2400" dirty="0">
              <a:solidFill>
                <a:srgbClr val="2E4860"/>
              </a:solidFill>
              <a:ea typeface="Microsoft YaHei Regular" charset="-122"/>
            </a:endParaRPr>
          </a:p>
        </p:txBody>
      </p:sp>
      <p:cxnSp>
        <p:nvCxnSpPr>
          <p:cNvPr id="16" name="直接连接符 15"/>
          <p:cNvCxnSpPr/>
          <p:nvPr/>
        </p:nvCxnSpPr>
        <p:spPr>
          <a:xfrm>
            <a:off x="9403414" y="4857683"/>
            <a:ext cx="18954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5345613" y="2317181"/>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19" name="TextBox 19"/>
          <p:cNvSpPr txBox="1"/>
          <p:nvPr/>
        </p:nvSpPr>
        <p:spPr>
          <a:xfrm>
            <a:off x="5364416" y="2535786"/>
            <a:ext cx="796925" cy="230832"/>
          </a:xfrm>
          <a:prstGeom prst="rect">
            <a:avLst/>
          </a:prstGeom>
          <a:noFill/>
        </p:spPr>
        <p:txBody>
          <a:bodyPr wrap="square" rtlCol="0">
            <a:spAutoFit/>
          </a:bodyPr>
          <a:lstStyle/>
          <a:p>
            <a:r>
              <a:rPr lang="zh-CN" altLang="en-US" sz="900" dirty="0" smtClean="0">
                <a:solidFill>
                  <a:srgbClr val="293D53"/>
                </a:solidFill>
                <a:ea typeface="Microsoft YaHei Regular" charset="-122"/>
              </a:rPr>
              <a:t>下载上传</a:t>
            </a:r>
            <a:endParaRPr lang="zh-CN" altLang="en-US" sz="900" dirty="0">
              <a:solidFill>
                <a:srgbClr val="293D53"/>
              </a:solidFill>
              <a:ea typeface="Microsoft YaHei Regular" charset="-122"/>
            </a:endParaRPr>
          </a:p>
        </p:txBody>
      </p:sp>
      <p:sp>
        <p:nvSpPr>
          <p:cNvPr id="20" name="椭圆 19"/>
          <p:cNvSpPr/>
          <p:nvPr/>
        </p:nvSpPr>
        <p:spPr>
          <a:xfrm>
            <a:off x="8008047" y="2317180"/>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1" name="TextBox 24"/>
          <p:cNvSpPr txBox="1"/>
          <p:nvPr/>
        </p:nvSpPr>
        <p:spPr>
          <a:xfrm>
            <a:off x="8117738" y="2551942"/>
            <a:ext cx="1522242" cy="230832"/>
          </a:xfrm>
          <a:prstGeom prst="rect">
            <a:avLst/>
          </a:prstGeom>
          <a:noFill/>
        </p:spPr>
        <p:txBody>
          <a:bodyPr wrap="square" rtlCol="0">
            <a:spAutoFit/>
          </a:bodyPr>
          <a:lstStyle/>
          <a:p>
            <a:r>
              <a:rPr lang="zh-CN" altLang="en-US" sz="900" dirty="0" smtClean="0">
                <a:solidFill>
                  <a:srgbClr val="293D53"/>
                </a:solidFill>
                <a:ea typeface="Microsoft YaHei Regular" charset="-122"/>
              </a:rPr>
              <a:t>社区</a:t>
            </a:r>
            <a:endParaRPr lang="zh-CN" altLang="en-US" sz="900" dirty="0">
              <a:solidFill>
                <a:srgbClr val="293D53"/>
              </a:solidFill>
              <a:ea typeface="Microsoft YaHei Regular" charset="-122"/>
            </a:endParaRPr>
          </a:p>
        </p:txBody>
      </p:sp>
      <p:sp>
        <p:nvSpPr>
          <p:cNvPr id="22" name="椭圆 21"/>
          <p:cNvSpPr/>
          <p:nvPr/>
        </p:nvSpPr>
        <p:spPr>
          <a:xfrm>
            <a:off x="10673413" y="2317181"/>
            <a:ext cx="616743" cy="616743"/>
          </a:xfrm>
          <a:prstGeom prst="ellipse">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3" name="TextBox 27"/>
          <p:cNvSpPr txBox="1"/>
          <p:nvPr/>
        </p:nvSpPr>
        <p:spPr>
          <a:xfrm>
            <a:off x="10676594" y="2519586"/>
            <a:ext cx="1413808" cy="230832"/>
          </a:xfrm>
          <a:prstGeom prst="rect">
            <a:avLst/>
          </a:prstGeom>
          <a:noFill/>
        </p:spPr>
        <p:txBody>
          <a:bodyPr wrap="square" rtlCol="0">
            <a:spAutoFit/>
          </a:bodyPr>
          <a:lstStyle/>
          <a:p>
            <a:r>
              <a:rPr lang="zh-CN" altLang="en-US" sz="900" dirty="0" smtClean="0">
                <a:solidFill>
                  <a:srgbClr val="293D53"/>
                </a:solidFill>
                <a:ea typeface="Microsoft YaHei Regular" charset="-122"/>
              </a:rPr>
              <a:t>经验分享</a:t>
            </a:r>
            <a:endParaRPr lang="zh-CN" altLang="en-US" sz="900" dirty="0">
              <a:solidFill>
                <a:srgbClr val="293D53"/>
              </a:solidFill>
              <a:ea typeface="Microsoft YaHei Regular" charset="-122"/>
            </a:endParaRPr>
          </a:p>
        </p:txBody>
      </p:sp>
      <p:pic>
        <p:nvPicPr>
          <p:cNvPr id="24" name="图片 23"/>
          <p:cNvPicPr>
            <a:picLocks noChangeAspect="1"/>
          </p:cNvPicPr>
          <p:nvPr/>
        </p:nvPicPr>
        <p:blipFill>
          <a:blip r:embed="rId3"/>
          <a:stretch>
            <a:fillRect/>
          </a:stretch>
        </p:blipFill>
        <p:spPr>
          <a:xfrm>
            <a:off x="3738222" y="2195140"/>
            <a:ext cx="1983344" cy="1983344"/>
          </a:xfrm>
          <a:prstGeom prst="rect">
            <a:avLst/>
          </a:prstGeom>
        </p:spPr>
      </p:pic>
      <p:pic>
        <p:nvPicPr>
          <p:cNvPr id="27" name="图片 26"/>
          <p:cNvPicPr>
            <a:picLocks noChangeAspect="1"/>
          </p:cNvPicPr>
          <p:nvPr/>
        </p:nvPicPr>
        <p:blipFill>
          <a:blip r:embed="rId4"/>
          <a:stretch>
            <a:fillRect/>
          </a:stretch>
        </p:blipFill>
        <p:spPr>
          <a:xfrm>
            <a:off x="6583398" y="2248788"/>
            <a:ext cx="1955416" cy="1955416"/>
          </a:xfrm>
          <a:prstGeom prst="rect">
            <a:avLst/>
          </a:prstGeom>
        </p:spPr>
      </p:pic>
      <p:pic>
        <p:nvPicPr>
          <p:cNvPr id="28" name="图片 27"/>
          <p:cNvPicPr>
            <a:picLocks noChangeAspect="1"/>
          </p:cNvPicPr>
          <p:nvPr/>
        </p:nvPicPr>
        <p:blipFill>
          <a:blip r:embed="rId5"/>
          <a:stretch>
            <a:fillRect/>
          </a:stretch>
        </p:blipFill>
        <p:spPr>
          <a:xfrm>
            <a:off x="9064565" y="2426054"/>
            <a:ext cx="1608653" cy="1608653"/>
          </a:xfrm>
          <a:prstGeom prst="rect">
            <a:avLst/>
          </a:prstGeom>
        </p:spPr>
      </p:pic>
    </p:spTree>
    <p:extLst>
      <p:ext uri="{BB962C8B-B14F-4D97-AF65-F5344CB8AC3E}">
        <p14:creationId xmlns:p14="http://schemas.microsoft.com/office/powerpoint/2010/main" val="3922567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2</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项目优势</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55756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多平台开发</a:t>
            </a:r>
            <a:endParaRPr lang="zh-CN" altLang="en-US" sz="2400" dirty="0">
              <a:solidFill>
                <a:schemeClr val="bg2">
                  <a:lumMod val="25000"/>
                </a:schemeClr>
              </a:solidFill>
              <a:ea typeface="Microsoft YaHei Regular" charset="-122"/>
            </a:endParaRPr>
          </a:p>
        </p:txBody>
      </p:sp>
      <p:grpSp>
        <p:nvGrpSpPr>
          <p:cNvPr id="3" name="组合 2"/>
          <p:cNvGrpSpPr/>
          <p:nvPr/>
        </p:nvGrpSpPr>
        <p:grpSpPr>
          <a:xfrm>
            <a:off x="1390854" y="1934755"/>
            <a:ext cx="4043294" cy="3482153"/>
            <a:chOff x="1741130" y="2252401"/>
            <a:chExt cx="4043294" cy="3482153"/>
          </a:xfrm>
          <a:solidFill>
            <a:srgbClr val="113A59"/>
          </a:solidFill>
        </p:grpSpPr>
        <p:sp>
          <p:nvSpPr>
            <p:cNvPr id="4" name="Freeform 56"/>
            <p:cNvSpPr>
              <a:spLocks/>
            </p:cNvSpPr>
            <p:nvPr/>
          </p:nvSpPr>
          <p:spPr bwMode="auto">
            <a:xfrm>
              <a:off x="2422363" y="4719491"/>
              <a:ext cx="2119692" cy="1015063"/>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4D86B3"/>
            </a:solidFill>
            <a:ln>
              <a:noFill/>
            </a:ln>
            <a:extLst/>
          </p:spPr>
          <p:txBody>
            <a:bodyPr/>
            <a:lstStyle/>
            <a:p>
              <a:endParaRPr lang="zh-CN" altLang="en-US" sz="2800" dirty="0">
                <a:ea typeface="Microsoft YaHei Regular" charset="-122"/>
              </a:endParaRPr>
            </a:p>
          </p:txBody>
        </p:sp>
        <p:sp>
          <p:nvSpPr>
            <p:cNvPr id="5" name="Freeform 58"/>
            <p:cNvSpPr>
              <a:spLocks/>
            </p:cNvSpPr>
            <p:nvPr/>
          </p:nvSpPr>
          <p:spPr bwMode="auto">
            <a:xfrm>
              <a:off x="4208223" y="2933633"/>
              <a:ext cx="1015063" cy="2130545"/>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a:extLst/>
          </p:spPr>
          <p:txBody>
            <a:bodyPr/>
            <a:lstStyle/>
            <a:p>
              <a:endParaRPr lang="zh-CN" altLang="en-US" sz="2800" dirty="0">
                <a:ea typeface="Microsoft YaHei Regular" charset="-122"/>
              </a:endParaRPr>
            </a:p>
          </p:txBody>
        </p:sp>
        <p:grpSp>
          <p:nvGrpSpPr>
            <p:cNvPr id="6" name="组合 5"/>
            <p:cNvGrpSpPr/>
            <p:nvPr/>
          </p:nvGrpSpPr>
          <p:grpSpPr>
            <a:xfrm>
              <a:off x="1741130" y="2252401"/>
              <a:ext cx="4043294" cy="2781924"/>
              <a:chOff x="1741130" y="2252401"/>
              <a:chExt cx="4043294" cy="2781924"/>
            </a:xfrm>
            <a:grpFill/>
          </p:grpSpPr>
          <p:sp>
            <p:nvSpPr>
              <p:cNvPr id="7" name="Freeform 55"/>
              <p:cNvSpPr>
                <a:spLocks/>
              </p:cNvSpPr>
              <p:nvPr/>
            </p:nvSpPr>
            <p:spPr bwMode="auto">
              <a:xfrm>
                <a:off x="1741130" y="2963489"/>
                <a:ext cx="1015063" cy="2070836"/>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a:extLst/>
            </p:spPr>
            <p:txBody>
              <a:bodyPr/>
              <a:lstStyle/>
              <a:p>
                <a:endParaRPr lang="zh-CN" altLang="en-US" sz="2800" dirty="0">
                  <a:ea typeface="Microsoft YaHei Regular" charset="-122"/>
                </a:endParaRPr>
              </a:p>
            </p:txBody>
          </p:sp>
          <p:sp>
            <p:nvSpPr>
              <p:cNvPr id="8" name="Freeform 57"/>
              <p:cNvSpPr>
                <a:spLocks/>
              </p:cNvSpPr>
              <p:nvPr/>
            </p:nvSpPr>
            <p:spPr bwMode="auto">
              <a:xfrm>
                <a:off x="2441360" y="2252401"/>
                <a:ext cx="2070839" cy="1025919"/>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4D86B3"/>
              </a:solidFill>
              <a:ln>
                <a:noFill/>
              </a:ln>
              <a:extLst/>
            </p:spPr>
            <p:txBody>
              <a:bodyPr/>
              <a:lstStyle/>
              <a:p>
                <a:endParaRPr lang="zh-CN" altLang="en-US" sz="2800" dirty="0">
                  <a:ea typeface="Microsoft YaHei Regular" charset="-122"/>
                </a:endParaRPr>
              </a:p>
            </p:txBody>
          </p:sp>
          <p:grpSp>
            <p:nvGrpSpPr>
              <p:cNvPr id="10" name="组合 9"/>
              <p:cNvGrpSpPr/>
              <p:nvPr/>
            </p:nvGrpSpPr>
            <p:grpSpPr>
              <a:xfrm>
                <a:off x="5480448" y="3652863"/>
                <a:ext cx="303976" cy="762652"/>
                <a:chOff x="3938852" y="2384549"/>
                <a:chExt cx="197660" cy="495914"/>
              </a:xfrm>
              <a:grpFill/>
            </p:grpSpPr>
            <p:sp>
              <p:nvSpPr>
                <p:cNvPr id="13" name="Freeform 61"/>
                <p:cNvSpPr>
                  <a:spLocks/>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dirty="0">
                    <a:ea typeface="Microsoft YaHei Regular" charset="-122"/>
                  </a:endParaRPr>
                </a:p>
              </p:txBody>
            </p:sp>
            <p:sp>
              <p:nvSpPr>
                <p:cNvPr id="14"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dirty="0">
                    <a:ea typeface="Microsoft YaHei Regular" charset="-122"/>
                  </a:endParaRPr>
                </a:p>
              </p:txBody>
            </p:sp>
          </p:grpSp>
        </p:grpSp>
      </p:grpSp>
      <p:sp>
        <p:nvSpPr>
          <p:cNvPr id="17" name="Content Placeholder 2"/>
          <p:cNvSpPr txBox="1">
            <a:spLocks/>
          </p:cNvSpPr>
          <p:nvPr/>
        </p:nvSpPr>
        <p:spPr>
          <a:xfrm>
            <a:off x="6325040" y="1672750"/>
            <a:ext cx="5231705" cy="48502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000" dirty="0" smtClean="0">
                <a:solidFill>
                  <a:srgbClr val="113A59"/>
                </a:solidFill>
                <a:ea typeface="Microsoft YaHei Regular" charset="-122"/>
              </a:rPr>
              <a:t>针对用户的需求，我们预期开发</a:t>
            </a:r>
            <a:r>
              <a:rPr lang="en-US" altLang="zh-CN" sz="2000" dirty="0" smtClean="0">
                <a:solidFill>
                  <a:srgbClr val="113A59"/>
                </a:solidFill>
                <a:ea typeface="Microsoft YaHei Regular" charset="-122"/>
              </a:rPr>
              <a:t>Web</a:t>
            </a:r>
            <a:r>
              <a:rPr lang="zh-CN" altLang="en-US" sz="2000" dirty="0" smtClean="0">
                <a:solidFill>
                  <a:srgbClr val="113A59"/>
                </a:solidFill>
                <a:ea typeface="Microsoft YaHei Regular" charset="-122"/>
              </a:rPr>
              <a:t>版、安卓版、</a:t>
            </a:r>
            <a:r>
              <a:rPr lang="en-US" altLang="zh-CN" sz="2000" dirty="0" smtClean="0">
                <a:solidFill>
                  <a:srgbClr val="113A59"/>
                </a:solidFill>
                <a:ea typeface="Microsoft YaHei Regular" charset="-122"/>
              </a:rPr>
              <a:t>iOS</a:t>
            </a:r>
            <a:r>
              <a:rPr lang="zh-CN" altLang="en-US" sz="2000" dirty="0" smtClean="0">
                <a:solidFill>
                  <a:srgbClr val="113A59"/>
                </a:solidFill>
                <a:ea typeface="Microsoft YaHei Regular" charset="-122"/>
              </a:rPr>
              <a:t>版，让用户可以在多个平台更为方便地操作。</a:t>
            </a:r>
            <a:endParaRPr lang="en-US" altLang="zh-CN" sz="2000" dirty="0" smtClean="0">
              <a:solidFill>
                <a:srgbClr val="113A59"/>
              </a:solidFill>
              <a:ea typeface="Microsoft YaHei Regular" charset="-122"/>
            </a:endParaRPr>
          </a:p>
          <a:p>
            <a:pPr marL="0" indent="0">
              <a:buFont typeface="Arial" pitchFamily="34" charset="0"/>
              <a:buNone/>
            </a:pPr>
            <a:endParaRPr lang="en-US" altLang="zh-CN" sz="2000" dirty="0">
              <a:solidFill>
                <a:srgbClr val="113A59"/>
              </a:solidFill>
              <a:ea typeface="Microsoft YaHei Regular" charset="-122"/>
            </a:endParaRPr>
          </a:p>
          <a:p>
            <a:pPr marL="0" indent="0">
              <a:buFont typeface="Arial" pitchFamily="34" charset="0"/>
              <a:buNone/>
            </a:pPr>
            <a:r>
              <a:rPr lang="zh-CN" altLang="en-US" sz="2000" dirty="0" smtClean="0">
                <a:solidFill>
                  <a:srgbClr val="113A59"/>
                </a:solidFill>
                <a:ea typeface="Microsoft YaHei Regular" charset="-122"/>
              </a:rPr>
              <a:t>资源永不过期，解决</a:t>
            </a:r>
            <a:r>
              <a:rPr lang="en-US" altLang="zh-CN" sz="2000" dirty="0" smtClean="0">
                <a:solidFill>
                  <a:srgbClr val="113A59"/>
                </a:solidFill>
                <a:ea typeface="Microsoft YaHei Regular" charset="-122"/>
              </a:rPr>
              <a:t>QQ</a:t>
            </a:r>
            <a:r>
              <a:rPr lang="zh-CN" altLang="en-US" sz="2000" dirty="0" smtClean="0">
                <a:solidFill>
                  <a:srgbClr val="113A59"/>
                </a:solidFill>
                <a:ea typeface="Microsoft YaHei Regular" charset="-122"/>
              </a:rPr>
              <a:t>、微信等目前主流社交软件文件过期的困扰。</a:t>
            </a:r>
            <a:endParaRPr lang="en-US" altLang="zh-CN" sz="2000" dirty="0" smtClean="0">
              <a:solidFill>
                <a:srgbClr val="113A59"/>
              </a:solidFill>
              <a:ea typeface="Microsoft YaHei Regular" charset="-122"/>
            </a:endParaRPr>
          </a:p>
          <a:p>
            <a:pPr marL="0" indent="0">
              <a:buFont typeface="Arial" pitchFamily="34" charset="0"/>
              <a:buNone/>
            </a:pPr>
            <a:endParaRPr lang="en-US" altLang="zh-CN" sz="2000" dirty="0">
              <a:solidFill>
                <a:srgbClr val="113A59"/>
              </a:solidFill>
              <a:ea typeface="Microsoft YaHei Regular" charset="-122"/>
            </a:endParaRPr>
          </a:p>
          <a:p>
            <a:pPr marL="0" indent="0">
              <a:buFont typeface="Arial" pitchFamily="34" charset="0"/>
              <a:buNone/>
            </a:pPr>
            <a:r>
              <a:rPr lang="zh-CN" altLang="en-US" sz="2000" dirty="0" smtClean="0">
                <a:solidFill>
                  <a:srgbClr val="113A59"/>
                </a:solidFill>
                <a:ea typeface="Microsoft YaHei Regular" charset="-122"/>
              </a:rPr>
              <a:t>用户可以根据院系、搜索相应的课程或资源来选择自己需要的课件，或者查看相应课程的介绍</a:t>
            </a:r>
            <a:r>
              <a:rPr lang="en-US" altLang="zh-CN" sz="2000" dirty="0" smtClean="0">
                <a:solidFill>
                  <a:srgbClr val="113A59"/>
                </a:solidFill>
                <a:ea typeface="Microsoft YaHei Regular" charset="-122"/>
              </a:rPr>
              <a:t>/</a:t>
            </a:r>
            <a:r>
              <a:rPr lang="zh-CN" altLang="en-US" sz="2000" dirty="0" smtClean="0">
                <a:solidFill>
                  <a:srgbClr val="113A59"/>
                </a:solidFill>
                <a:ea typeface="Microsoft YaHei Regular" charset="-122"/>
              </a:rPr>
              <a:t>讨论版。</a:t>
            </a:r>
            <a:endParaRPr lang="en-US" altLang="zh-CN" sz="2000" dirty="0" smtClean="0">
              <a:solidFill>
                <a:srgbClr val="113A59"/>
              </a:solidFill>
              <a:ea typeface="Microsoft YaHei Regular" charset="-122"/>
            </a:endParaRPr>
          </a:p>
          <a:p>
            <a:pPr marL="0" indent="0">
              <a:buFont typeface="Arial" pitchFamily="34" charset="0"/>
              <a:buNone/>
            </a:pPr>
            <a:endParaRPr lang="en-US" altLang="zh-CN" sz="2000" dirty="0">
              <a:solidFill>
                <a:srgbClr val="113A59"/>
              </a:solidFill>
              <a:ea typeface="Microsoft YaHei Regular" charset="-122"/>
            </a:endParaRPr>
          </a:p>
          <a:p>
            <a:pPr marL="0" indent="0">
              <a:buFont typeface="Arial" pitchFamily="34" charset="0"/>
              <a:buNone/>
            </a:pPr>
            <a:r>
              <a:rPr lang="zh-CN" altLang="en-US" sz="2000" dirty="0" smtClean="0">
                <a:solidFill>
                  <a:srgbClr val="113A59"/>
                </a:solidFill>
                <a:ea typeface="Microsoft YaHei Regular" charset="-122"/>
              </a:rPr>
              <a:t>此外，用户上传或发布相应的帖子都会获得经验值。该经验值可以用来悬赏自己需要的资源</a:t>
            </a:r>
            <a:r>
              <a:rPr lang="zh-CN" altLang="en-US" sz="2000" dirty="0">
                <a:solidFill>
                  <a:srgbClr val="113A59"/>
                </a:solidFill>
                <a:ea typeface="Microsoft YaHei Regular" charset="-122"/>
              </a:rPr>
              <a:t>（</a:t>
            </a:r>
            <a:r>
              <a:rPr lang="zh-CN" altLang="en-US" sz="2000" dirty="0" smtClean="0">
                <a:solidFill>
                  <a:srgbClr val="113A59"/>
                </a:solidFill>
                <a:ea typeface="Microsoft YaHei Regular" charset="-122"/>
              </a:rPr>
              <a:t>例如考期前获取往年题）</a:t>
            </a:r>
            <a:endParaRPr lang="en-US" altLang="zh-CN" sz="2000" dirty="0" smtClean="0">
              <a:solidFill>
                <a:srgbClr val="113A59"/>
              </a:solidFill>
              <a:ea typeface="Microsoft YaHei Regular" charset="-122"/>
            </a:endParaRPr>
          </a:p>
        </p:txBody>
      </p:sp>
      <p:pic>
        <p:nvPicPr>
          <p:cNvPr id="20" name="图片 19"/>
          <p:cNvPicPr>
            <a:picLocks noChangeAspect="1"/>
          </p:cNvPicPr>
          <p:nvPr/>
        </p:nvPicPr>
        <p:blipFill>
          <a:blip r:embed="rId2"/>
          <a:stretch>
            <a:fillRect/>
          </a:stretch>
        </p:blipFill>
        <p:spPr>
          <a:xfrm>
            <a:off x="2813028" y="1185305"/>
            <a:ext cx="649028" cy="649028"/>
          </a:xfrm>
          <a:prstGeom prst="rect">
            <a:avLst/>
          </a:prstGeom>
        </p:spPr>
      </p:pic>
      <p:pic>
        <p:nvPicPr>
          <p:cNvPr id="21" name="图片 20"/>
          <p:cNvPicPr>
            <a:picLocks noChangeAspect="1"/>
          </p:cNvPicPr>
          <p:nvPr/>
        </p:nvPicPr>
        <p:blipFill>
          <a:blip r:embed="rId3"/>
          <a:stretch>
            <a:fillRect/>
          </a:stretch>
        </p:blipFill>
        <p:spPr>
          <a:xfrm>
            <a:off x="2745405" y="5554158"/>
            <a:ext cx="716652" cy="716652"/>
          </a:xfrm>
          <a:prstGeom prst="rect">
            <a:avLst/>
          </a:prstGeom>
        </p:spPr>
      </p:pic>
      <p:pic>
        <p:nvPicPr>
          <p:cNvPr id="22" name="图片 21"/>
          <p:cNvPicPr>
            <a:picLocks noChangeAspect="1"/>
          </p:cNvPicPr>
          <p:nvPr/>
        </p:nvPicPr>
        <p:blipFill>
          <a:blip r:embed="rId4"/>
          <a:stretch>
            <a:fillRect/>
          </a:stretch>
        </p:blipFill>
        <p:spPr>
          <a:xfrm>
            <a:off x="786878" y="3457349"/>
            <a:ext cx="509070" cy="509070"/>
          </a:xfrm>
          <a:prstGeom prst="rect">
            <a:avLst/>
          </a:prstGeom>
        </p:spPr>
      </p:pic>
    </p:spTree>
    <p:extLst>
      <p:ext uri="{BB962C8B-B14F-4D97-AF65-F5344CB8AC3E}">
        <p14:creationId xmlns:p14="http://schemas.microsoft.com/office/powerpoint/2010/main" val="295632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2219</TotalTime>
  <Words>2192</Words>
  <Application>Microsoft Macintosh PowerPoint</Application>
  <PresentationFormat>宽屏</PresentationFormat>
  <Paragraphs>283</Paragraphs>
  <Slides>34</Slides>
  <Notes>10</Notes>
  <HiddenSlides>3</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Arial</vt:lpstr>
      <vt:lpstr>Calibri</vt:lpstr>
      <vt:lpstr>Calibri Light</vt:lpstr>
      <vt:lpstr>DengXian</vt:lpstr>
      <vt:lpstr>Franklin Gothic Medium Cond</vt:lpstr>
      <vt:lpstr>HelveticaNeueLT Pro 67 MdCn</vt:lpstr>
      <vt:lpstr>Hiragino Sans GB W3</vt:lpstr>
      <vt:lpstr>Impact</vt:lpstr>
      <vt:lpstr>Microsoft YaHei</vt:lpstr>
      <vt:lpstr>Microsoft YaHei Regular</vt:lpstr>
      <vt:lpstr>Open Sans</vt:lpstr>
      <vt:lpstr>Times New Roman</vt:lpstr>
      <vt:lpstr>Wingdings</vt:lpstr>
      <vt:lpstr>华文细黑</vt:lpstr>
      <vt:lpstr>宋体</vt:lpstr>
      <vt:lpstr>微软雅黑</vt:lpstr>
      <vt:lpstr>造字工房悦黑体验版纤细体</vt:lpstr>
      <vt:lpstr>Office 主题</vt:lpstr>
      <vt:lpstr>校园课程资源 共享平台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TEMPLATE</dc:title>
  <dc:creator>猫头鹰tacy</dc:creator>
  <cp:lastModifiedBy>Admin's PC</cp:lastModifiedBy>
  <cp:revision>292</cp:revision>
  <dcterms:created xsi:type="dcterms:W3CDTF">2015-05-07T06:07:15Z</dcterms:created>
  <dcterms:modified xsi:type="dcterms:W3CDTF">2018-03-14T15:45:42Z</dcterms:modified>
</cp:coreProperties>
</file>